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4"/>
  </p:notesMasterIdLst>
  <p:sldIdLst>
    <p:sldId id="256" r:id="rId2"/>
    <p:sldId id="402" r:id="rId3"/>
    <p:sldId id="292" r:id="rId4"/>
    <p:sldId id="294" r:id="rId5"/>
    <p:sldId id="295" r:id="rId6"/>
    <p:sldId id="297" r:id="rId7"/>
    <p:sldId id="304" r:id="rId8"/>
    <p:sldId id="403" r:id="rId9"/>
    <p:sldId id="375" r:id="rId10"/>
    <p:sldId id="376" r:id="rId11"/>
    <p:sldId id="298" r:id="rId12"/>
    <p:sldId id="371" r:id="rId13"/>
    <p:sldId id="372" r:id="rId14"/>
    <p:sldId id="373" r:id="rId15"/>
    <p:sldId id="374" r:id="rId16"/>
    <p:sldId id="350" r:id="rId17"/>
    <p:sldId id="377" r:id="rId18"/>
    <p:sldId id="378" r:id="rId19"/>
    <p:sldId id="379" r:id="rId20"/>
    <p:sldId id="331" r:id="rId21"/>
    <p:sldId id="351" r:id="rId22"/>
    <p:sldId id="380" r:id="rId23"/>
    <p:sldId id="263" r:id="rId24"/>
    <p:sldId id="285" r:id="rId25"/>
    <p:sldId id="352" r:id="rId26"/>
    <p:sldId id="353" r:id="rId27"/>
    <p:sldId id="354" r:id="rId28"/>
    <p:sldId id="355" r:id="rId29"/>
    <p:sldId id="356" r:id="rId30"/>
    <p:sldId id="357" r:id="rId31"/>
    <p:sldId id="314" r:id="rId32"/>
    <p:sldId id="358" r:id="rId33"/>
    <p:sldId id="359" r:id="rId34"/>
    <p:sldId id="360" r:id="rId35"/>
    <p:sldId id="361" r:id="rId36"/>
    <p:sldId id="362" r:id="rId37"/>
    <p:sldId id="363" r:id="rId38"/>
    <p:sldId id="335" r:id="rId39"/>
    <p:sldId id="364" r:id="rId40"/>
    <p:sldId id="381" r:id="rId41"/>
    <p:sldId id="365" r:id="rId42"/>
    <p:sldId id="277" r:id="rId43"/>
    <p:sldId id="366" r:id="rId44"/>
    <p:sldId id="367" r:id="rId45"/>
    <p:sldId id="265" r:id="rId46"/>
    <p:sldId id="368" r:id="rId47"/>
    <p:sldId id="369" r:id="rId48"/>
    <p:sldId id="286" r:id="rId49"/>
    <p:sldId id="383" r:id="rId50"/>
    <p:sldId id="287" r:id="rId51"/>
    <p:sldId id="348" r:id="rId52"/>
    <p:sldId id="349" r:id="rId53"/>
    <p:sldId id="264" r:id="rId54"/>
    <p:sldId id="384" r:id="rId55"/>
    <p:sldId id="387" r:id="rId56"/>
    <p:sldId id="388" r:id="rId57"/>
    <p:sldId id="261" r:id="rId58"/>
    <p:sldId id="309" r:id="rId59"/>
    <p:sldId id="385" r:id="rId60"/>
    <p:sldId id="386" r:id="rId61"/>
    <p:sldId id="322" r:id="rId62"/>
    <p:sldId id="302" r:id="rId63"/>
    <p:sldId id="262" r:id="rId64"/>
    <p:sldId id="280" r:id="rId65"/>
    <p:sldId id="257" r:id="rId66"/>
    <p:sldId id="296" r:id="rId67"/>
    <p:sldId id="282" r:id="rId68"/>
    <p:sldId id="303" r:id="rId69"/>
    <p:sldId id="289" r:id="rId70"/>
    <p:sldId id="291" r:id="rId71"/>
    <p:sldId id="258" r:id="rId72"/>
    <p:sldId id="313" r:id="rId73"/>
    <p:sldId id="311" r:id="rId74"/>
    <p:sldId id="312" r:id="rId75"/>
    <p:sldId id="279" r:id="rId76"/>
    <p:sldId id="399" r:id="rId77"/>
    <p:sldId id="315" r:id="rId78"/>
    <p:sldId id="259" r:id="rId79"/>
    <p:sldId id="321" r:id="rId80"/>
    <p:sldId id="370" r:id="rId81"/>
    <p:sldId id="271" r:id="rId82"/>
    <p:sldId id="398" r:id="rId83"/>
    <p:sldId id="397" r:id="rId84"/>
    <p:sldId id="337" r:id="rId85"/>
    <p:sldId id="389" r:id="rId86"/>
    <p:sldId id="390" r:id="rId87"/>
    <p:sldId id="391" r:id="rId88"/>
    <p:sldId id="339" r:id="rId89"/>
    <p:sldId id="340" r:id="rId90"/>
    <p:sldId id="334" r:id="rId91"/>
    <p:sldId id="336" r:id="rId92"/>
    <p:sldId id="341" r:id="rId93"/>
    <p:sldId id="300" r:id="rId94"/>
    <p:sldId id="333" r:id="rId95"/>
    <p:sldId id="343" r:id="rId96"/>
    <p:sldId id="344" r:id="rId97"/>
    <p:sldId id="345" r:id="rId98"/>
    <p:sldId id="347" r:id="rId99"/>
    <p:sldId id="332" r:id="rId100"/>
    <p:sldId id="382" r:id="rId101"/>
    <p:sldId id="329" r:id="rId102"/>
    <p:sldId id="283" r:id="rId103"/>
    <p:sldId id="392" r:id="rId104"/>
    <p:sldId id="393" r:id="rId105"/>
    <p:sldId id="400" r:id="rId106"/>
    <p:sldId id="327" r:id="rId107"/>
    <p:sldId id="307" r:id="rId108"/>
    <p:sldId id="308" r:id="rId109"/>
    <p:sldId id="290" r:id="rId110"/>
    <p:sldId id="273" r:id="rId111"/>
    <p:sldId id="260" r:id="rId112"/>
    <p:sldId id="278" r:id="rId113"/>
    <p:sldId id="319" r:id="rId114"/>
    <p:sldId id="274" r:id="rId115"/>
    <p:sldId id="328" r:id="rId116"/>
    <p:sldId id="318" r:id="rId117"/>
    <p:sldId id="320" r:id="rId118"/>
    <p:sldId id="269" r:id="rId119"/>
    <p:sldId id="266" r:id="rId120"/>
    <p:sldId id="270" r:id="rId121"/>
    <p:sldId id="342" r:id="rId122"/>
    <p:sldId id="310" r:id="rId123"/>
    <p:sldId id="272" r:id="rId124"/>
    <p:sldId id="401" r:id="rId125"/>
    <p:sldId id="288" r:id="rId126"/>
    <p:sldId id="276" r:id="rId127"/>
    <p:sldId id="316" r:id="rId128"/>
    <p:sldId id="317" r:id="rId129"/>
    <p:sldId id="305" r:id="rId130"/>
    <p:sldId id="275" r:id="rId131"/>
    <p:sldId id="323" r:id="rId132"/>
    <p:sldId id="306" r:id="rId133"/>
    <p:sldId id="268" r:id="rId134"/>
    <p:sldId id="284" r:id="rId135"/>
    <p:sldId id="267" r:id="rId136"/>
    <p:sldId id="325" r:id="rId137"/>
    <p:sldId id="326" r:id="rId138"/>
    <p:sldId id="324" r:id="rId139"/>
    <p:sldId id="293" r:id="rId140"/>
    <p:sldId id="346" r:id="rId141"/>
    <p:sldId id="299" r:id="rId142"/>
    <p:sldId id="301" r:id="rId1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90A9D5-8F33-4AA3-88CD-9A05DE0BA0A0}" v="2" dt="2026-04-21T03:08:14.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9" autoAdjust="0"/>
    <p:restoredTop sz="84837" autoAdjust="0"/>
  </p:normalViewPr>
  <p:slideViewPr>
    <p:cSldViewPr snapToGrid="0">
      <p:cViewPr varScale="1">
        <p:scale>
          <a:sx n="82" d="100"/>
          <a:sy n="82" d="100"/>
        </p:scale>
        <p:origin x="679" y="6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microsoft.com/office/2015/10/relationships/revisionInfo" Target="revisionInfo.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notesMaster" Target="notesMasters/notesMaster1.xml"/><Relationship Id="rId90" Type="http://schemas.openxmlformats.org/officeDocument/2006/relationships/slide" Target="slides/slide8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F238F0-32C3-4234-BAA0-22298E3C8701}"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9582CC-1F74-4BD5-8B98-8AD0A20F6942}" type="slidenum">
              <a:rPr lang="en-US" smtClean="0"/>
              <a:t>‹#›</a:t>
            </a:fld>
            <a:endParaRPr lang="en-US"/>
          </a:p>
        </p:txBody>
      </p:sp>
    </p:spTree>
    <p:extLst>
      <p:ext uri="{BB962C8B-B14F-4D97-AF65-F5344CB8AC3E}">
        <p14:creationId xmlns:p14="http://schemas.microsoft.com/office/powerpoint/2010/main" val="598029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29</a:t>
            </a:fld>
            <a:endParaRPr lang="en-US"/>
          </a:p>
        </p:txBody>
      </p:sp>
    </p:spTree>
    <p:extLst>
      <p:ext uri="{BB962C8B-B14F-4D97-AF65-F5344CB8AC3E}">
        <p14:creationId xmlns:p14="http://schemas.microsoft.com/office/powerpoint/2010/main" val="921704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Dillio</a:t>
            </a:r>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31</a:t>
            </a:fld>
            <a:endParaRPr lang="en-US"/>
          </a:p>
        </p:txBody>
      </p:sp>
    </p:spTree>
    <p:extLst>
      <p:ext uri="{BB962C8B-B14F-4D97-AF65-F5344CB8AC3E}">
        <p14:creationId xmlns:p14="http://schemas.microsoft.com/office/powerpoint/2010/main" val="5393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38</a:t>
            </a:fld>
            <a:endParaRPr lang="en-US"/>
          </a:p>
        </p:txBody>
      </p:sp>
    </p:spTree>
    <p:extLst>
      <p:ext uri="{BB962C8B-B14F-4D97-AF65-F5344CB8AC3E}">
        <p14:creationId xmlns:p14="http://schemas.microsoft.com/office/powerpoint/2010/main" val="3399291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48</a:t>
            </a:fld>
            <a:endParaRPr lang="en-US"/>
          </a:p>
        </p:txBody>
      </p:sp>
    </p:spTree>
    <p:extLst>
      <p:ext uri="{BB962C8B-B14F-4D97-AF65-F5344CB8AC3E}">
        <p14:creationId xmlns:p14="http://schemas.microsoft.com/office/powerpoint/2010/main" val="3434798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52</a:t>
            </a:fld>
            <a:endParaRPr lang="en-US"/>
          </a:p>
        </p:txBody>
      </p:sp>
    </p:spTree>
    <p:extLst>
      <p:ext uri="{BB962C8B-B14F-4D97-AF65-F5344CB8AC3E}">
        <p14:creationId xmlns:p14="http://schemas.microsoft.com/office/powerpoint/2010/main" val="2834188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54</a:t>
            </a:fld>
            <a:endParaRPr lang="en-US"/>
          </a:p>
        </p:txBody>
      </p:sp>
    </p:spTree>
    <p:extLst>
      <p:ext uri="{BB962C8B-B14F-4D97-AF65-F5344CB8AC3E}">
        <p14:creationId xmlns:p14="http://schemas.microsoft.com/office/powerpoint/2010/main" val="3901762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59</a:t>
            </a:fld>
            <a:endParaRPr lang="en-US"/>
          </a:p>
        </p:txBody>
      </p:sp>
    </p:spTree>
    <p:extLst>
      <p:ext uri="{BB962C8B-B14F-4D97-AF65-F5344CB8AC3E}">
        <p14:creationId xmlns:p14="http://schemas.microsoft.com/office/powerpoint/2010/main" val="3530062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60</a:t>
            </a:fld>
            <a:endParaRPr lang="en-US"/>
          </a:p>
        </p:txBody>
      </p:sp>
    </p:spTree>
    <p:extLst>
      <p:ext uri="{BB962C8B-B14F-4D97-AF65-F5344CB8AC3E}">
        <p14:creationId xmlns:p14="http://schemas.microsoft.com/office/powerpoint/2010/main" val="3532662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61</a:t>
            </a:fld>
            <a:endParaRPr lang="en-US"/>
          </a:p>
        </p:txBody>
      </p:sp>
    </p:spTree>
    <p:extLst>
      <p:ext uri="{BB962C8B-B14F-4D97-AF65-F5344CB8AC3E}">
        <p14:creationId xmlns:p14="http://schemas.microsoft.com/office/powerpoint/2010/main" val="1572322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66</a:t>
            </a:fld>
            <a:endParaRPr lang="en-US"/>
          </a:p>
        </p:txBody>
      </p:sp>
    </p:spTree>
    <p:extLst>
      <p:ext uri="{BB962C8B-B14F-4D97-AF65-F5344CB8AC3E}">
        <p14:creationId xmlns:p14="http://schemas.microsoft.com/office/powerpoint/2010/main" val="1514189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68</a:t>
            </a:fld>
            <a:endParaRPr lang="en-US"/>
          </a:p>
        </p:txBody>
      </p:sp>
    </p:spTree>
    <p:extLst>
      <p:ext uri="{BB962C8B-B14F-4D97-AF65-F5344CB8AC3E}">
        <p14:creationId xmlns:p14="http://schemas.microsoft.com/office/powerpoint/2010/main" val="951058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80</a:t>
            </a:fld>
            <a:endParaRPr lang="en-US"/>
          </a:p>
        </p:txBody>
      </p:sp>
    </p:spTree>
    <p:extLst>
      <p:ext uri="{BB962C8B-B14F-4D97-AF65-F5344CB8AC3E}">
        <p14:creationId xmlns:p14="http://schemas.microsoft.com/office/powerpoint/2010/main" val="1882323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89</a:t>
            </a:fld>
            <a:endParaRPr lang="en-US"/>
          </a:p>
        </p:txBody>
      </p:sp>
    </p:spTree>
    <p:extLst>
      <p:ext uri="{BB962C8B-B14F-4D97-AF65-F5344CB8AC3E}">
        <p14:creationId xmlns:p14="http://schemas.microsoft.com/office/powerpoint/2010/main" val="27629230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92</a:t>
            </a:fld>
            <a:endParaRPr lang="en-US"/>
          </a:p>
        </p:txBody>
      </p:sp>
    </p:spTree>
    <p:extLst>
      <p:ext uri="{BB962C8B-B14F-4D97-AF65-F5344CB8AC3E}">
        <p14:creationId xmlns:p14="http://schemas.microsoft.com/office/powerpoint/2010/main" val="11605901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98</a:t>
            </a:fld>
            <a:endParaRPr lang="en-US"/>
          </a:p>
        </p:txBody>
      </p:sp>
    </p:spTree>
    <p:extLst>
      <p:ext uri="{BB962C8B-B14F-4D97-AF65-F5344CB8AC3E}">
        <p14:creationId xmlns:p14="http://schemas.microsoft.com/office/powerpoint/2010/main" val="1370152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101</a:t>
            </a:fld>
            <a:endParaRPr lang="en-US"/>
          </a:p>
        </p:txBody>
      </p:sp>
    </p:spTree>
    <p:extLst>
      <p:ext uri="{BB962C8B-B14F-4D97-AF65-F5344CB8AC3E}">
        <p14:creationId xmlns:p14="http://schemas.microsoft.com/office/powerpoint/2010/main" val="4196441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103</a:t>
            </a:fld>
            <a:endParaRPr lang="en-US"/>
          </a:p>
        </p:txBody>
      </p:sp>
    </p:spTree>
    <p:extLst>
      <p:ext uri="{BB962C8B-B14F-4D97-AF65-F5344CB8AC3E}">
        <p14:creationId xmlns:p14="http://schemas.microsoft.com/office/powerpoint/2010/main" val="949032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108</a:t>
            </a:fld>
            <a:endParaRPr lang="en-US"/>
          </a:p>
        </p:txBody>
      </p:sp>
    </p:spTree>
    <p:extLst>
      <p:ext uri="{BB962C8B-B14F-4D97-AF65-F5344CB8AC3E}">
        <p14:creationId xmlns:p14="http://schemas.microsoft.com/office/powerpoint/2010/main" val="3234121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9582CC-1F74-4BD5-8B98-8AD0A20F6942}" type="slidenum">
              <a:rPr lang="en-US" smtClean="0"/>
              <a:t>122</a:t>
            </a:fld>
            <a:endParaRPr lang="en-US"/>
          </a:p>
        </p:txBody>
      </p:sp>
    </p:spTree>
    <p:extLst>
      <p:ext uri="{BB962C8B-B14F-4D97-AF65-F5344CB8AC3E}">
        <p14:creationId xmlns:p14="http://schemas.microsoft.com/office/powerpoint/2010/main" val="3185441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48857D-5C66-46BD-97C4-1D0985DF9BF7}"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1683144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48857D-5C66-46BD-97C4-1D0985DF9BF7}"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317401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48857D-5C66-46BD-97C4-1D0985DF9BF7}"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335949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48857D-5C66-46BD-97C4-1D0985DF9BF7}"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4852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48857D-5C66-46BD-97C4-1D0985DF9BF7}" type="datetimeFigureOut">
              <a:rPr lang="en-US" smtClean="0"/>
              <a:t>4/21/2026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171262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48857D-5C66-46BD-97C4-1D0985DF9BF7}" type="datetimeFigureOut">
              <a:rPr lang="en-US" smtClean="0"/>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567617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48857D-5C66-46BD-97C4-1D0985DF9BF7}" type="datetimeFigureOut">
              <a:rPr lang="en-US" smtClean="0"/>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459754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48857D-5C66-46BD-97C4-1D0985DF9BF7}"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907901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48857D-5C66-46BD-97C4-1D0985DF9BF7}"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198916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48857D-5C66-46BD-97C4-1D0985DF9BF7}"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2551192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48857D-5C66-46BD-97C4-1D0985DF9BF7}"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6485DA-F1F6-4CAD-BFBD-C26F9F51A2AD}" type="slidenum">
              <a:rPr lang="en-US" smtClean="0"/>
              <a:t>‹#›</a:t>
            </a:fld>
            <a:endParaRPr lang="en-US"/>
          </a:p>
        </p:txBody>
      </p:sp>
    </p:spTree>
    <p:extLst>
      <p:ext uri="{BB962C8B-B14F-4D97-AF65-F5344CB8AC3E}">
        <p14:creationId xmlns:p14="http://schemas.microsoft.com/office/powerpoint/2010/main" val="463031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48857D-5C66-46BD-97C4-1D0985DF9BF7}" type="datetimeFigureOut">
              <a:rPr lang="en-US" smtClean="0"/>
              <a:t>4/21/2026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956485DA-F1F6-4CAD-BFBD-C26F9F51A2AD}" type="slidenum">
              <a:rPr lang="en-US" smtClean="0"/>
              <a:t>‹#›</a:t>
            </a:fld>
            <a:endParaRPr lang="en-US"/>
          </a:p>
        </p:txBody>
      </p:sp>
    </p:spTree>
    <p:extLst>
      <p:ext uri="{BB962C8B-B14F-4D97-AF65-F5344CB8AC3E}">
        <p14:creationId xmlns:p14="http://schemas.microsoft.com/office/powerpoint/2010/main" val="75112747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1.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7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45.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79.jpg"/><Relationship Id="rId1" Type="http://schemas.openxmlformats.org/officeDocument/2006/relationships/slideLayout" Target="../slideLayouts/slideLayout2.xml"/><Relationship Id="rId4" Type="http://schemas.openxmlformats.org/officeDocument/2006/relationships/image" Target="../media/image81.jpg"/></Relationships>
</file>

<file path=ppt/slides/_rels/slide4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4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48.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9.jpeg"/></Relationships>
</file>

<file path=ppt/slides/_rels/slide4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s>
</file>

<file path=ppt/slides/_rels/slide50.xml.rels><?xml version="1.0" encoding="UTF-8" standalone="yes"?>
<Relationships xmlns="http://schemas.openxmlformats.org/package/2006/relationships"><Relationship Id="rId2" Type="http://schemas.openxmlformats.org/officeDocument/2006/relationships/image" Target="../media/image95.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5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5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09.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3.png"/></Relationships>
</file>

<file path=ppt/slides/_rels/slide6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5.png"/></Relationships>
</file>

<file path=ppt/slides/_rels/slide6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9.jpeg"/><Relationship Id="rId5" Type="http://schemas.openxmlformats.org/officeDocument/2006/relationships/image" Target="../media/image118.png"/><Relationship Id="rId4" Type="http://schemas.openxmlformats.org/officeDocument/2006/relationships/image" Target="../media/image117.JPG"/></Relationships>
</file>

<file path=ppt/slides/_rels/slide62.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21.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23.jpeg"/><Relationship Id="rId1" Type="http://schemas.openxmlformats.org/officeDocument/2006/relationships/slideLayout" Target="../slideLayouts/slideLayout2.xml"/><Relationship Id="rId4" Type="http://schemas.openxmlformats.org/officeDocument/2006/relationships/image" Target="../media/image124.jpeg"/></Relationships>
</file>

<file path=ppt/slides/_rels/slide66.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6.JPG"/></Relationships>
</file>

<file path=ppt/slides/_rels/slide67.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30.jpeg"/><Relationship Id="rId4" Type="http://schemas.openxmlformats.org/officeDocument/2006/relationships/image" Target="../media/image129.jpeg"/></Relationships>
</file>

<file path=ppt/slides/_rels/slide69.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33.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34.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139.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43.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44.JP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7.xml"/><Relationship Id="rId5" Type="http://schemas.openxmlformats.org/officeDocument/2006/relationships/image" Target="../media/image156.png"/><Relationship Id="rId4" Type="http://schemas.openxmlformats.org/officeDocument/2006/relationships/image" Target="../media/image155.png"/></Relationships>
</file>

<file path=ppt/slides/_rels/slide8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57.png"/><Relationship Id="rId1" Type="http://schemas.openxmlformats.org/officeDocument/2006/relationships/slideLayout" Target="../slideLayouts/slideLayout7.xml"/><Relationship Id="rId4" Type="http://schemas.openxmlformats.org/officeDocument/2006/relationships/image" Target="../media/image158.jpg"/></Relationships>
</file>

<file path=ppt/slides/_rels/slide8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64.png"/><Relationship Id="rId4" Type="http://schemas.openxmlformats.org/officeDocument/2006/relationships/image" Target="../media/image163.png"/></Relationships>
</file>

<file path=ppt/slides/_rels/slide90.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9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73.png"/><Relationship Id="rId5" Type="http://schemas.openxmlformats.org/officeDocument/2006/relationships/image" Target="../media/image172.png"/><Relationship Id="rId4" Type="http://schemas.openxmlformats.org/officeDocument/2006/relationships/image" Target="../media/image171.png"/></Relationships>
</file>

<file path=ppt/slides/_rels/slide93.xml.rels><?xml version="1.0" encoding="UTF-8" standalone="yes"?>
<Relationships xmlns="http://schemas.openxmlformats.org/package/2006/relationships"><Relationship Id="rId2" Type="http://schemas.openxmlformats.org/officeDocument/2006/relationships/image" Target="../media/image174.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178.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3.png"/></Relationships>
</file>

<file path=ppt/slides/_rels/slide99.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89.png"/><Relationship Id="rId4" Type="http://schemas.openxmlformats.org/officeDocument/2006/relationships/image" Target="../media/image188.png"/></Relationships>
</file>

<file path=ppt/slides/_rels/slide102.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image" Target="../media/image190.jp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93.png"/></Relationships>
</file>

<file path=ppt/slides/_rels/slide104.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195.jp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97.jpeg"/><Relationship Id="rId2" Type="http://schemas.openxmlformats.org/officeDocument/2006/relationships/image" Target="../media/image196.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98.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99.jpeg"/></Relationships>
</file>

<file path=ppt/slides/_rels/slide109.xml.rels><?xml version="1.0" encoding="UTF-8" standalone="yes"?>
<Relationships xmlns="http://schemas.openxmlformats.org/package/2006/relationships"><Relationship Id="rId3" Type="http://schemas.openxmlformats.org/officeDocument/2006/relationships/image" Target="../media/image201.JPG"/><Relationship Id="rId2" Type="http://schemas.openxmlformats.org/officeDocument/2006/relationships/image" Target="../media/image200.JP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02.jp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203.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204.jp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206.jpg"/><Relationship Id="rId2" Type="http://schemas.openxmlformats.org/officeDocument/2006/relationships/image" Target="../media/image205.jpg"/><Relationship Id="rId1" Type="http://schemas.openxmlformats.org/officeDocument/2006/relationships/slideLayout" Target="../slideLayouts/slideLayout7.xml"/><Relationship Id="rId6" Type="http://schemas.openxmlformats.org/officeDocument/2006/relationships/image" Target="../media/image209.jpg"/><Relationship Id="rId5" Type="http://schemas.openxmlformats.org/officeDocument/2006/relationships/image" Target="../media/image208.jpeg"/><Relationship Id="rId4" Type="http://schemas.openxmlformats.org/officeDocument/2006/relationships/image" Target="../media/image207.jpg"/></Relationships>
</file>

<file path=ppt/slides/_rels/slide114.xml.rels><?xml version="1.0" encoding="UTF-8" standalone="yes"?>
<Relationships xmlns="http://schemas.openxmlformats.org/package/2006/relationships"><Relationship Id="rId2" Type="http://schemas.openxmlformats.org/officeDocument/2006/relationships/image" Target="../media/image210.jp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213.jpg"/><Relationship Id="rId2" Type="http://schemas.openxmlformats.org/officeDocument/2006/relationships/image" Target="../media/image212.jp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215.jpg"/><Relationship Id="rId2" Type="http://schemas.openxmlformats.org/officeDocument/2006/relationships/image" Target="../media/image214.jpg"/><Relationship Id="rId1" Type="http://schemas.openxmlformats.org/officeDocument/2006/relationships/slideLayout" Target="../slideLayouts/slideLayout2.xml"/><Relationship Id="rId5" Type="http://schemas.openxmlformats.org/officeDocument/2006/relationships/image" Target="../media/image217.jpg"/><Relationship Id="rId4" Type="http://schemas.openxmlformats.org/officeDocument/2006/relationships/image" Target="../media/image216.jpg"/></Relationships>
</file>

<file path=ppt/slides/_rels/slide118.xml.rels><?xml version="1.0" encoding="UTF-8" standalone="yes"?>
<Relationships xmlns="http://schemas.openxmlformats.org/package/2006/relationships"><Relationship Id="rId2" Type="http://schemas.openxmlformats.org/officeDocument/2006/relationships/image" Target="../media/image218.jp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image" Target="../media/image219.jp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222.jpg"/><Relationship Id="rId2" Type="http://schemas.openxmlformats.org/officeDocument/2006/relationships/image" Target="../media/image221.jpg"/><Relationship Id="rId1" Type="http://schemas.openxmlformats.org/officeDocument/2006/relationships/slideLayout" Target="../slideLayouts/slideLayout2.xml"/><Relationship Id="rId4" Type="http://schemas.openxmlformats.org/officeDocument/2006/relationships/image" Target="../media/image223.jpg"/></Relationships>
</file>

<file path=ppt/slides/_rels/slide121.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28.png"/><Relationship Id="rId5" Type="http://schemas.openxmlformats.org/officeDocument/2006/relationships/image" Target="../media/image227.png"/><Relationship Id="rId4" Type="http://schemas.openxmlformats.org/officeDocument/2006/relationships/image" Target="../media/image226.png"/></Relationships>
</file>

<file path=ppt/slides/_rels/slide123.xml.rels><?xml version="1.0" encoding="UTF-8" standalone="yes"?>
<Relationships xmlns="http://schemas.openxmlformats.org/package/2006/relationships"><Relationship Id="rId3" Type="http://schemas.openxmlformats.org/officeDocument/2006/relationships/image" Target="../media/image230.png"/><Relationship Id="rId7" Type="http://schemas.openxmlformats.org/officeDocument/2006/relationships/image" Target="../media/image234.png"/><Relationship Id="rId2" Type="http://schemas.openxmlformats.org/officeDocument/2006/relationships/image" Target="../media/image229.jpg"/><Relationship Id="rId1" Type="http://schemas.openxmlformats.org/officeDocument/2006/relationships/slideLayout" Target="../slideLayouts/slideLayout2.xml"/><Relationship Id="rId6" Type="http://schemas.openxmlformats.org/officeDocument/2006/relationships/image" Target="../media/image233.png"/><Relationship Id="rId5" Type="http://schemas.openxmlformats.org/officeDocument/2006/relationships/image" Target="../media/image232.png"/><Relationship Id="rId4" Type="http://schemas.openxmlformats.org/officeDocument/2006/relationships/image" Target="../media/image231.pn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235.jpe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3" Type="http://schemas.openxmlformats.org/officeDocument/2006/relationships/image" Target="../media/image237.jpg"/><Relationship Id="rId2" Type="http://schemas.openxmlformats.org/officeDocument/2006/relationships/image" Target="../media/image236.jpg"/><Relationship Id="rId1" Type="http://schemas.openxmlformats.org/officeDocument/2006/relationships/slideLayout" Target="../slideLayouts/slideLayout2.xml"/><Relationship Id="rId4" Type="http://schemas.openxmlformats.org/officeDocument/2006/relationships/image" Target="../media/image238.jpg"/></Relationships>
</file>

<file path=ppt/slides/_rels/slide127.xml.rels><?xml version="1.0" encoding="UTF-8" standalone="yes"?>
<Relationships xmlns="http://schemas.openxmlformats.org/package/2006/relationships"><Relationship Id="rId2" Type="http://schemas.openxmlformats.org/officeDocument/2006/relationships/image" Target="../media/image239.jp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240.jp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241.jp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242.jp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43.jp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44.JPG"/><Relationship Id="rId1" Type="http://schemas.openxmlformats.org/officeDocument/2006/relationships/slideLayout" Target="../slideLayouts/slideLayout2.xml"/><Relationship Id="rId4" Type="http://schemas.openxmlformats.org/officeDocument/2006/relationships/image" Target="../media/image221.jpg"/></Relationships>
</file>

<file path=ppt/slides/_rels/slide133.xml.rels><?xml version="1.0" encoding="UTF-8" standalone="yes"?>
<Relationships xmlns="http://schemas.openxmlformats.org/package/2006/relationships"><Relationship Id="rId2" Type="http://schemas.openxmlformats.org/officeDocument/2006/relationships/image" Target="../media/image245.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246.jpe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image" Target="../media/image247.jpeg"/><Relationship Id="rId1" Type="http://schemas.openxmlformats.org/officeDocument/2006/relationships/slideLayout" Target="../slideLayouts/slideLayout2.xml"/><Relationship Id="rId4" Type="http://schemas.openxmlformats.org/officeDocument/2006/relationships/image" Target="../media/image249.png"/></Relationships>
</file>

<file path=ppt/slides/_rels/slide136.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jpeg"/><Relationship Id="rId1" Type="http://schemas.openxmlformats.org/officeDocument/2006/relationships/slideLayout" Target="../slideLayouts/slideLayout2.xml"/><Relationship Id="rId5" Type="http://schemas.openxmlformats.org/officeDocument/2006/relationships/image" Target="../media/image253.png"/><Relationship Id="rId4" Type="http://schemas.openxmlformats.org/officeDocument/2006/relationships/image" Target="../media/image252.png"/></Relationships>
</file>

<file path=ppt/slides/_rels/slide137.xml.rels><?xml version="1.0" encoding="UTF-8" standalone="yes"?>
<Relationships xmlns="http://schemas.openxmlformats.org/package/2006/relationships"><Relationship Id="rId2" Type="http://schemas.openxmlformats.org/officeDocument/2006/relationships/image" Target="../media/image254.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255.jpe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image" Target="../media/image257.jpeg"/><Relationship Id="rId2" Type="http://schemas.openxmlformats.org/officeDocument/2006/relationships/image" Target="../media/image256.jp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259.jpeg"/><Relationship Id="rId2" Type="http://schemas.openxmlformats.org/officeDocument/2006/relationships/image" Target="../media/image258.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3" Type="http://schemas.openxmlformats.org/officeDocument/2006/relationships/image" Target="../media/image261.JPG"/><Relationship Id="rId7" Type="http://schemas.openxmlformats.org/officeDocument/2006/relationships/image" Target="../media/image265.jpg"/><Relationship Id="rId2" Type="http://schemas.openxmlformats.org/officeDocument/2006/relationships/image" Target="../media/image260.JPG"/><Relationship Id="rId1" Type="http://schemas.openxmlformats.org/officeDocument/2006/relationships/slideLayout" Target="../slideLayouts/slideLayout7.xml"/><Relationship Id="rId6" Type="http://schemas.openxmlformats.org/officeDocument/2006/relationships/image" Target="../media/image264.svg"/><Relationship Id="rId5" Type="http://schemas.openxmlformats.org/officeDocument/2006/relationships/image" Target="../media/image263.svg"/><Relationship Id="rId4" Type="http://schemas.openxmlformats.org/officeDocument/2006/relationships/image" Target="../media/image262.svg"/></Relationships>
</file>

<file path=ppt/slides/_rels/slide1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1DB4788-30D2-27FA-746B-15F5748C863D}"/>
              </a:ext>
            </a:extLst>
          </p:cNvPr>
          <p:cNvSpPr>
            <a:spLocks noGrp="1"/>
          </p:cNvSpPr>
          <p:nvPr>
            <p:ph type="title"/>
          </p:nvPr>
        </p:nvSpPr>
        <p:spPr>
          <a:xfrm>
            <a:off x="318082" y="4311564"/>
            <a:ext cx="10515600" cy="1325563"/>
          </a:xfrm>
        </p:spPr>
        <p:txBody>
          <a:bodyPr>
            <a:normAutofit fontScale="90000"/>
          </a:bodyPr>
          <a:lstStyle/>
          <a:p>
            <a:r>
              <a:rPr lang="en-US" sz="8800" dirty="0"/>
              <a:t>       Celebrating </a:t>
            </a:r>
            <a:br>
              <a:rPr lang="en-US" sz="8800" dirty="0"/>
            </a:br>
            <a:r>
              <a:rPr lang="en-US" sz="8800" dirty="0"/>
              <a:t>100th Anniversary</a:t>
            </a:r>
            <a:br>
              <a:rPr lang="en-US" sz="8800" dirty="0"/>
            </a:br>
            <a:r>
              <a:rPr lang="en-US" sz="8800" dirty="0"/>
              <a:t>         </a:t>
            </a:r>
            <a:r>
              <a:rPr lang="en-US" sz="6700" dirty="0"/>
              <a:t>1926 to 2026</a:t>
            </a:r>
            <a:br>
              <a:rPr lang="en-US" dirty="0"/>
            </a:br>
            <a:endParaRPr lang="en-US" dirty="0"/>
          </a:p>
        </p:txBody>
      </p:sp>
      <p:pic>
        <p:nvPicPr>
          <p:cNvPr id="15" name="Content Placeholder 14" descr="A close-up of a social service club&#10;&#10;AI-generated content may be incorrect.">
            <a:extLst>
              <a:ext uri="{FF2B5EF4-FFF2-40B4-BE49-F238E27FC236}">
                <a16:creationId xmlns:a16="http://schemas.microsoft.com/office/drawing/2014/main" id="{8AC92E31-4841-895F-66BF-6AAB466D5AD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656" t="-8793" r="656" b="30890"/>
          <a:stretch>
            <a:fillRect/>
          </a:stretch>
        </p:blipFill>
        <p:spPr>
          <a:xfrm>
            <a:off x="1652232" y="-415932"/>
            <a:ext cx="6528600" cy="3389837"/>
          </a:xfrm>
        </p:spPr>
      </p:pic>
      <p:pic>
        <p:nvPicPr>
          <p:cNvPr id="5" name="Picture 4" descr="A white sign with black text and a circle with a black arrow&#10;&#10;AI-generated content may be incorrect.">
            <a:extLst>
              <a:ext uri="{FF2B5EF4-FFF2-40B4-BE49-F238E27FC236}">
                <a16:creationId xmlns:a16="http://schemas.microsoft.com/office/drawing/2014/main" id="{7EB71EF5-2342-B7DC-ECD8-B01F24A8B735}"/>
              </a:ext>
            </a:extLst>
          </p:cNvPr>
          <p:cNvPicPr>
            <a:picLocks noChangeAspect="1"/>
          </p:cNvPicPr>
          <p:nvPr/>
        </p:nvPicPr>
        <p:blipFill>
          <a:blip r:embed="rId3">
            <a:extLst>
              <a:ext uri="{28A0092B-C50C-407E-A947-70E740481C1C}">
                <a14:useLocalDpi xmlns:a14="http://schemas.microsoft.com/office/drawing/2010/main" val="0"/>
              </a:ext>
            </a:extLst>
          </a:blip>
          <a:srcRect l="8942" t="16695" r="10472" b="12293"/>
          <a:stretch>
            <a:fillRect/>
          </a:stretch>
        </p:blipFill>
        <p:spPr>
          <a:xfrm>
            <a:off x="9676562" y="3384"/>
            <a:ext cx="2486967" cy="2922039"/>
          </a:xfrm>
          <a:prstGeom prst="rect">
            <a:avLst/>
          </a:prstGeom>
        </p:spPr>
      </p:pic>
      <p:pic>
        <p:nvPicPr>
          <p:cNvPr id="13" name="Graphic 12" descr="Teepee with solid fill">
            <a:extLst>
              <a:ext uri="{FF2B5EF4-FFF2-40B4-BE49-F238E27FC236}">
                <a16:creationId xmlns:a16="http://schemas.microsoft.com/office/drawing/2014/main" id="{69BEBA17-8CA5-3562-CF9E-E610120DCF0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85475" y="4933062"/>
            <a:ext cx="914400" cy="914400"/>
          </a:xfrm>
          <a:prstGeom prst="rect">
            <a:avLst/>
          </a:prstGeom>
        </p:spPr>
      </p:pic>
      <p:sp>
        <p:nvSpPr>
          <p:cNvPr id="18" name="TextBox 17">
            <a:extLst>
              <a:ext uri="{FF2B5EF4-FFF2-40B4-BE49-F238E27FC236}">
                <a16:creationId xmlns:a16="http://schemas.microsoft.com/office/drawing/2014/main" id="{B8958405-41D6-5558-7F73-3793828153E1}"/>
              </a:ext>
            </a:extLst>
          </p:cNvPr>
          <p:cNvSpPr txBox="1"/>
          <p:nvPr/>
        </p:nvSpPr>
        <p:spPr>
          <a:xfrm>
            <a:off x="1983031" y="75797"/>
            <a:ext cx="5667212" cy="562706"/>
          </a:xfrm>
          <a:prstGeom prst="rect">
            <a:avLst/>
          </a:prstGeom>
          <a:solidFill>
            <a:schemeClr val="bg1"/>
          </a:solidFill>
        </p:spPr>
        <p:txBody>
          <a:bodyPr wrap="square" rtlCol="0">
            <a:spAutoFit/>
          </a:bodyPr>
          <a:lstStyle/>
          <a:p>
            <a:endParaRPr lang="en-US" dirty="0"/>
          </a:p>
        </p:txBody>
      </p:sp>
      <p:pic>
        <p:nvPicPr>
          <p:cNvPr id="20" name="Picture 19" descr="A black shirt with white embroidery&#10;&#10;AI-generated content may be incorrect.">
            <a:extLst>
              <a:ext uri="{FF2B5EF4-FFF2-40B4-BE49-F238E27FC236}">
                <a16:creationId xmlns:a16="http://schemas.microsoft.com/office/drawing/2014/main" id="{A3231989-D023-9DC3-0DF9-812374C1F97E}"/>
              </a:ext>
            </a:extLst>
          </p:cNvPr>
          <p:cNvPicPr>
            <a:picLocks noChangeAspect="1"/>
          </p:cNvPicPr>
          <p:nvPr/>
        </p:nvPicPr>
        <p:blipFill>
          <a:blip r:embed="rId5">
            <a:extLst>
              <a:ext uri="{28A0092B-C50C-407E-A947-70E740481C1C}">
                <a14:useLocalDpi xmlns:a14="http://schemas.microsoft.com/office/drawing/2010/main" val="0"/>
              </a:ext>
            </a:extLst>
          </a:blip>
          <a:srcRect l="14509" t="36551" r="8812"/>
          <a:stretch>
            <a:fillRect/>
          </a:stretch>
        </p:blipFill>
        <p:spPr>
          <a:xfrm>
            <a:off x="7963318" y="2925423"/>
            <a:ext cx="3135093" cy="3458905"/>
          </a:xfrm>
          <a:prstGeom prst="rect">
            <a:avLst/>
          </a:prstGeom>
        </p:spPr>
      </p:pic>
    </p:spTree>
    <p:extLst>
      <p:ext uri="{BB962C8B-B14F-4D97-AF65-F5344CB8AC3E}">
        <p14:creationId xmlns:p14="http://schemas.microsoft.com/office/powerpoint/2010/main" val="186434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9B7AC8-0CEB-607F-D7EA-4F10FCA71D80}"/>
              </a:ext>
            </a:extLst>
          </p:cNvPr>
          <p:cNvSpPr txBox="1"/>
          <p:nvPr/>
        </p:nvSpPr>
        <p:spPr>
          <a:xfrm>
            <a:off x="4259425" y="2258008"/>
            <a:ext cx="2836033" cy="1015663"/>
          </a:xfrm>
          <a:prstGeom prst="rect">
            <a:avLst/>
          </a:prstGeom>
          <a:noFill/>
        </p:spPr>
        <p:txBody>
          <a:bodyPr wrap="none" rtlCol="0">
            <a:spAutoFit/>
          </a:bodyPr>
          <a:lstStyle/>
          <a:p>
            <a:r>
              <a:rPr lang="en-US" sz="6000" b="1" dirty="0">
                <a:latin typeface="Arial" panose="020B0604020202020204" pitchFamily="34" charset="0"/>
                <a:cs typeface="Arial" panose="020B0604020202020204" pitchFamily="34" charset="0"/>
              </a:rPr>
              <a:t>History</a:t>
            </a:r>
          </a:p>
        </p:txBody>
      </p:sp>
    </p:spTree>
    <p:extLst>
      <p:ext uri="{BB962C8B-B14F-4D97-AF65-F5344CB8AC3E}">
        <p14:creationId xmlns:p14="http://schemas.microsoft.com/office/powerpoint/2010/main" val="3552329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FE2AD49-6F79-4ED8-C97C-513990D2512A}"/>
              </a:ext>
            </a:extLst>
          </p:cNvPr>
          <p:cNvSpPr txBox="1"/>
          <p:nvPr/>
        </p:nvSpPr>
        <p:spPr>
          <a:xfrm>
            <a:off x="324197" y="251625"/>
            <a:ext cx="4368602"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200" b="1" dirty="0">
                <a:latin typeface="Arial" panose="020B0604020202020204" pitchFamily="34" charset="0"/>
                <a:ea typeface="+mj-ea"/>
                <a:cs typeface="Arial" panose="020B0604020202020204" pitchFamily="34" charset="0"/>
              </a:rPr>
              <a:t>Oklahoma Christian University</a:t>
            </a:r>
          </a:p>
        </p:txBody>
      </p:sp>
      <p:sp>
        <p:nvSpPr>
          <p:cNvPr id="6" name="TextBox 5">
            <a:extLst>
              <a:ext uri="{FF2B5EF4-FFF2-40B4-BE49-F238E27FC236}">
                <a16:creationId xmlns:a16="http://schemas.microsoft.com/office/drawing/2014/main" id="{83E55227-5B62-10B3-D475-0CB1C8C5DCF9}"/>
              </a:ext>
            </a:extLst>
          </p:cNvPr>
          <p:cNvSpPr txBox="1"/>
          <p:nvPr/>
        </p:nvSpPr>
        <p:spPr>
          <a:xfrm>
            <a:off x="178888" y="2419856"/>
            <a:ext cx="4243589" cy="332066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200" b="1" dirty="0">
                <a:latin typeface="Arial" panose="020B0604020202020204" pitchFamily="34" charset="0"/>
                <a:cs typeface="Arial" panose="020B0604020202020204" pitchFamily="34" charset="0"/>
              </a:rPr>
              <a:t>1907 </a:t>
            </a:r>
          </a:p>
          <a:p>
            <a:pPr indent="-228600" defTabSz="914400">
              <a:lnSpc>
                <a:spcPct val="90000"/>
              </a:lnSpc>
              <a:spcAft>
                <a:spcPts val="600"/>
              </a:spcAft>
              <a:buFont typeface="Arial" panose="020B0604020202020204" pitchFamily="34" charset="0"/>
              <a:buChar char="•"/>
            </a:pPr>
            <a:r>
              <a:rPr lang="en-US" sz="2200" b="1" dirty="0">
                <a:latin typeface="Arial" panose="020B0604020202020204" pitchFamily="34" charset="0"/>
                <a:cs typeface="Arial" panose="020B0604020202020204" pitchFamily="34" charset="0"/>
              </a:rPr>
              <a:t>Old Main on right</a:t>
            </a:r>
          </a:p>
          <a:p>
            <a:pPr indent="-228600" defTabSz="914400">
              <a:lnSpc>
                <a:spcPct val="90000"/>
              </a:lnSpc>
              <a:spcAft>
                <a:spcPts val="600"/>
              </a:spcAft>
              <a:buFont typeface="Arial" panose="020B0604020202020204" pitchFamily="34" charset="0"/>
              <a:buChar char="•"/>
            </a:pPr>
            <a:r>
              <a:rPr lang="en-US" sz="2200" b="1" dirty="0">
                <a:latin typeface="Arial" panose="020B0604020202020204" pitchFamily="34" charset="0"/>
                <a:cs typeface="Arial" panose="020B0604020202020204" pitchFamily="34" charset="0"/>
              </a:rPr>
              <a:t>Fine Arts Building left</a:t>
            </a:r>
          </a:p>
          <a:p>
            <a:pPr indent="-228600" defTabSz="914400">
              <a:lnSpc>
                <a:spcPct val="90000"/>
              </a:lnSpc>
              <a:spcAft>
                <a:spcPts val="600"/>
              </a:spcAft>
              <a:buFont typeface="Arial" panose="020B0604020202020204" pitchFamily="34" charset="0"/>
              <a:buChar char="•"/>
            </a:pPr>
            <a:r>
              <a:rPr lang="en-US" sz="2200" b="1" dirty="0">
                <a:latin typeface="Arial" panose="020B0604020202020204" pitchFamily="34" charset="0"/>
                <a:cs typeface="Arial" panose="020B0604020202020204" pitchFamily="34" charset="0"/>
              </a:rPr>
              <a:t>Athenian Hall dorm for</a:t>
            </a:r>
          </a:p>
          <a:p>
            <a:pPr defTabSz="914400">
              <a:lnSpc>
                <a:spcPct val="90000"/>
              </a:lnSpc>
              <a:spcAft>
                <a:spcPts val="600"/>
              </a:spcAft>
            </a:pPr>
            <a:r>
              <a:rPr lang="en-US" sz="2200" b="1" dirty="0">
                <a:latin typeface="Arial" panose="020B0604020202020204" pitchFamily="34" charset="0"/>
                <a:cs typeface="Arial" panose="020B0604020202020204" pitchFamily="34" charset="0"/>
              </a:rPr>
              <a:t>    women</a:t>
            </a:r>
          </a:p>
        </p:txBody>
      </p:sp>
      <p:pic>
        <p:nvPicPr>
          <p:cNvPr id="5" name="Picture 4" descr="A black and white photo of a building&#10;&#10;AI-generated content may be incorrect.">
            <a:extLst>
              <a:ext uri="{FF2B5EF4-FFF2-40B4-BE49-F238E27FC236}">
                <a16:creationId xmlns:a16="http://schemas.microsoft.com/office/drawing/2014/main" id="{AD39B75F-D229-D3FF-6F75-A9D2282F9723}"/>
              </a:ext>
            </a:extLst>
          </p:cNvPr>
          <p:cNvPicPr>
            <a:picLocks noChangeAspect="1"/>
          </p:cNvPicPr>
          <p:nvPr/>
        </p:nvPicPr>
        <p:blipFill>
          <a:blip r:embed="rId2">
            <a:extLst>
              <a:ext uri="{28A0092B-C50C-407E-A947-70E740481C1C}">
                <a14:useLocalDpi xmlns:a14="http://schemas.microsoft.com/office/drawing/2010/main" val="0"/>
              </a:ext>
            </a:extLst>
          </a:blip>
          <a:srcRect l="12386" r="12386" b="14982"/>
          <a:stretch>
            <a:fillRect/>
          </a:stretch>
        </p:blipFill>
        <p:spPr>
          <a:xfrm>
            <a:off x="3441571" y="-1495465"/>
            <a:ext cx="6878775" cy="583055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0C42013A-45CD-0284-F12E-A63C07590559}"/>
              </a:ext>
            </a:extLst>
          </p:cNvPr>
          <p:cNvSpPr txBox="1"/>
          <p:nvPr/>
        </p:nvSpPr>
        <p:spPr>
          <a:xfrm>
            <a:off x="515389" y="5303520"/>
            <a:ext cx="3377848" cy="923330"/>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William LeMay first student</a:t>
            </a:r>
          </a:p>
          <a:p>
            <a:r>
              <a:rPr lang="en-US" b="1" dirty="0">
                <a:latin typeface="Arial" panose="020B0604020202020204" pitchFamily="34" charset="0"/>
                <a:cs typeface="Arial" panose="020B0604020202020204" pitchFamily="34" charset="0"/>
              </a:rPr>
              <a:t>to enroll at OCU September</a:t>
            </a:r>
          </a:p>
          <a:p>
            <a:r>
              <a:rPr lang="en-US" b="1" dirty="0">
                <a:latin typeface="Arial" panose="020B0604020202020204" pitchFamily="34" charset="0"/>
                <a:cs typeface="Arial" panose="020B0604020202020204" pitchFamily="34" charset="0"/>
              </a:rPr>
              <a:t>17, 1907 when classes began</a:t>
            </a:r>
          </a:p>
        </p:txBody>
      </p:sp>
      <p:pic>
        <p:nvPicPr>
          <p:cNvPr id="4" name="Picture 3" descr="A black and white photo of a building&#10;&#10;AI-generated content may be incorrect.">
            <a:extLst>
              <a:ext uri="{FF2B5EF4-FFF2-40B4-BE49-F238E27FC236}">
                <a16:creationId xmlns:a16="http://schemas.microsoft.com/office/drawing/2014/main" id="{3D10909D-B444-A06B-D86B-81AEF9C3FAD0}"/>
              </a:ext>
            </a:extLst>
          </p:cNvPr>
          <p:cNvPicPr>
            <a:picLocks noChangeAspect="1"/>
          </p:cNvPicPr>
          <p:nvPr/>
        </p:nvPicPr>
        <p:blipFill>
          <a:blip r:embed="rId3">
            <a:extLst>
              <a:ext uri="{28A0092B-C50C-407E-A947-70E740481C1C}">
                <a14:useLocalDpi xmlns:a14="http://schemas.microsoft.com/office/drawing/2010/main" val="0"/>
              </a:ext>
            </a:extLst>
          </a:blip>
          <a:srcRect l="38303" t="3751" r="19313" b="5179"/>
          <a:stretch>
            <a:fillRect/>
          </a:stretch>
        </p:blipFill>
        <p:spPr>
          <a:xfrm rot="5400000">
            <a:off x="6487403" y="3062560"/>
            <a:ext cx="2906659" cy="4684221"/>
          </a:xfrm>
          <a:prstGeom prst="rect">
            <a:avLst/>
          </a:prstGeom>
        </p:spPr>
      </p:pic>
    </p:spTree>
    <p:extLst>
      <p:ext uri="{BB962C8B-B14F-4D97-AF65-F5344CB8AC3E}">
        <p14:creationId xmlns:p14="http://schemas.microsoft.com/office/powerpoint/2010/main" val="3374403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7C21D5A-CFCF-6FF4-76E4-99524C4984AE}"/>
              </a:ext>
            </a:extLst>
          </p:cNvPr>
          <p:cNvSpPr txBox="1"/>
          <p:nvPr/>
        </p:nvSpPr>
        <p:spPr>
          <a:xfrm>
            <a:off x="4771439" y="-261846"/>
            <a:ext cx="4561140" cy="357351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Dr. Ely Vaughn Zollars</a:t>
            </a:r>
          </a:p>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Founder</a:t>
            </a:r>
          </a:p>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President </a:t>
            </a:r>
          </a:p>
          <a:p>
            <a:pPr defTabSz="914400">
              <a:lnSpc>
                <a:spcPct val="90000"/>
              </a:lnSpc>
              <a:spcBef>
                <a:spcPct val="0"/>
              </a:spcBef>
              <a:spcAft>
                <a:spcPts val="600"/>
              </a:spcAft>
            </a:pPr>
            <a:r>
              <a:rPr lang="en-US" sz="3200" b="1" kern="1200" dirty="0">
                <a:solidFill>
                  <a:schemeClr val="tx1"/>
                </a:solidFill>
                <a:latin typeface="Arial" panose="020B0604020202020204" pitchFamily="34" charset="0"/>
                <a:ea typeface="+mj-ea"/>
                <a:cs typeface="Arial" panose="020B0604020202020204" pitchFamily="34" charset="0"/>
              </a:rPr>
              <a:t>September 1907 to 1915</a:t>
            </a:r>
          </a:p>
        </p:txBody>
      </p:sp>
      <p:sp>
        <p:nvSpPr>
          <p:cNvPr id="3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AI-generated content may be incorrect.">
            <a:extLst>
              <a:ext uri="{FF2B5EF4-FFF2-40B4-BE49-F238E27FC236}">
                <a16:creationId xmlns:a16="http://schemas.microsoft.com/office/drawing/2014/main" id="{D6C22F1B-75BC-A8F5-2C62-07A37BEAFA05}"/>
              </a:ext>
            </a:extLst>
          </p:cNvPr>
          <p:cNvPicPr>
            <a:picLocks noChangeAspect="1"/>
          </p:cNvPicPr>
          <p:nvPr/>
        </p:nvPicPr>
        <p:blipFill>
          <a:blip r:embed="rId2">
            <a:extLst>
              <a:ext uri="{28A0092B-C50C-407E-A947-70E740481C1C}">
                <a14:useLocalDpi xmlns:a14="http://schemas.microsoft.com/office/drawing/2010/main" val="0"/>
              </a:ext>
            </a:extLst>
          </a:blip>
          <a:srcRect l="8120" t="17892" r="13091" b="11966"/>
          <a:stretch>
            <a:fillRect/>
          </a:stretch>
        </p:blipFill>
        <p:spPr>
          <a:xfrm rot="5400000">
            <a:off x="7563828" y="904539"/>
            <a:ext cx="5550408" cy="3705939"/>
          </a:xfrm>
          <a:prstGeom prst="rect">
            <a:avLst/>
          </a:prstGeom>
        </p:spPr>
      </p:pic>
      <p:sp>
        <p:nvSpPr>
          <p:cNvPr id="2" name="TextBox 1">
            <a:extLst>
              <a:ext uri="{FF2B5EF4-FFF2-40B4-BE49-F238E27FC236}">
                <a16:creationId xmlns:a16="http://schemas.microsoft.com/office/drawing/2014/main" id="{55ED0A26-D735-7F68-D537-90434433CEEB}"/>
              </a:ext>
            </a:extLst>
          </p:cNvPr>
          <p:cNvSpPr txBox="1"/>
          <p:nvPr/>
        </p:nvSpPr>
        <p:spPr>
          <a:xfrm>
            <a:off x="135176" y="4425849"/>
            <a:ext cx="8215711" cy="1938992"/>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Thomas W. Phillips </a:t>
            </a:r>
          </a:p>
          <a:p>
            <a:r>
              <a:rPr lang="en-US" sz="3200" b="1" dirty="0">
                <a:latin typeface="Arial" panose="020B0604020202020204" pitchFamily="34" charset="0"/>
                <a:cs typeface="Arial" panose="020B0604020202020204" pitchFamily="34" charset="0"/>
              </a:rPr>
              <a:t>Benefactor</a:t>
            </a:r>
          </a:p>
          <a:p>
            <a:r>
              <a:rPr lang="en-US" sz="2800" b="1" dirty="0">
                <a:latin typeface="Arial" panose="020B0604020202020204" pitchFamily="34" charset="0"/>
                <a:cs typeface="Arial" panose="020B0604020202020204" pitchFamily="34" charset="0"/>
              </a:rPr>
              <a:t>Financed a one-year study to determine </a:t>
            </a:r>
          </a:p>
          <a:p>
            <a:r>
              <a:rPr lang="en-US" sz="2800" b="1" dirty="0">
                <a:latin typeface="Arial" panose="020B0604020202020204" pitchFamily="34" charset="0"/>
                <a:cs typeface="Arial" panose="020B0604020202020204" pitchFamily="34" charset="0"/>
              </a:rPr>
              <a:t>the feasibility of opening a Christian University</a:t>
            </a:r>
          </a:p>
        </p:txBody>
      </p:sp>
      <p:pic>
        <p:nvPicPr>
          <p:cNvPr id="4" name="Picture 3">
            <a:extLst>
              <a:ext uri="{FF2B5EF4-FFF2-40B4-BE49-F238E27FC236}">
                <a16:creationId xmlns:a16="http://schemas.microsoft.com/office/drawing/2014/main" id="{053DDD2D-8C7C-ECD3-4AA2-F94CA4CB1236}"/>
              </a:ext>
            </a:extLst>
          </p:cNvPr>
          <p:cNvPicPr>
            <a:picLocks noChangeAspect="1"/>
          </p:cNvPicPr>
          <p:nvPr/>
        </p:nvPicPr>
        <p:blipFill>
          <a:blip r:embed="rId3">
            <a:extLst>
              <a:ext uri="{28A0092B-C50C-407E-A947-70E740481C1C}">
                <a14:useLocalDpi xmlns:a14="http://schemas.microsoft.com/office/drawing/2010/main" val="0"/>
              </a:ext>
            </a:extLst>
          </a:blip>
          <a:srcRect l="6142" t="6978" r="11448" b="9662"/>
          <a:stretch>
            <a:fillRect/>
          </a:stretch>
        </p:blipFill>
        <p:spPr>
          <a:xfrm rot="5400000">
            <a:off x="-326445" y="619024"/>
            <a:ext cx="4435197" cy="3364706"/>
          </a:xfrm>
          <a:prstGeom prst="rect">
            <a:avLst/>
          </a:prstGeom>
        </p:spPr>
      </p:pic>
    </p:spTree>
    <p:extLst>
      <p:ext uri="{BB962C8B-B14F-4D97-AF65-F5344CB8AC3E}">
        <p14:creationId xmlns:p14="http://schemas.microsoft.com/office/powerpoint/2010/main" val="320074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posing for a photo&#10;&#10;AI-generated content may be incorrect.">
            <a:extLst>
              <a:ext uri="{FF2B5EF4-FFF2-40B4-BE49-F238E27FC236}">
                <a16:creationId xmlns:a16="http://schemas.microsoft.com/office/drawing/2014/main" id="{22D306DD-4F30-76B4-3433-EEE4EBF55C93}"/>
              </a:ext>
            </a:extLst>
          </p:cNvPr>
          <p:cNvPicPr>
            <a:picLocks noChangeAspect="1"/>
          </p:cNvPicPr>
          <p:nvPr/>
        </p:nvPicPr>
        <p:blipFill>
          <a:blip r:embed="rId2">
            <a:extLst>
              <a:ext uri="{28A0092B-C50C-407E-A947-70E740481C1C}">
                <a14:useLocalDpi xmlns:a14="http://schemas.microsoft.com/office/drawing/2010/main" val="0"/>
              </a:ext>
            </a:extLst>
          </a:blip>
          <a:srcRect l="4362" r="14212"/>
          <a:stretch>
            <a:fillRect/>
          </a:stretch>
        </p:blipFill>
        <p:spPr>
          <a:xfrm>
            <a:off x="170812" y="264398"/>
            <a:ext cx="5642149" cy="5143500"/>
          </a:xfrm>
          <a:prstGeom prst="rect">
            <a:avLst/>
          </a:prstGeom>
        </p:spPr>
      </p:pic>
      <p:sp>
        <p:nvSpPr>
          <p:cNvPr id="5" name="TextBox 4">
            <a:extLst>
              <a:ext uri="{FF2B5EF4-FFF2-40B4-BE49-F238E27FC236}">
                <a16:creationId xmlns:a16="http://schemas.microsoft.com/office/drawing/2014/main" id="{35777580-C00C-3584-2941-AB4B96757742}"/>
              </a:ext>
            </a:extLst>
          </p:cNvPr>
          <p:cNvSpPr txBox="1"/>
          <p:nvPr/>
        </p:nvSpPr>
        <p:spPr>
          <a:xfrm>
            <a:off x="221065" y="5561762"/>
            <a:ext cx="5775940" cy="954107"/>
          </a:xfrm>
          <a:prstGeom prst="rect">
            <a:avLst/>
          </a:prstGeom>
          <a:noFill/>
        </p:spPr>
        <p:txBody>
          <a:bodyPr wrap="none" rtlCol="0">
            <a:spAutoFit/>
          </a:bodyPr>
          <a:lstStyle/>
          <a:p>
            <a:pPr algn="ctr"/>
            <a:r>
              <a:rPr lang="en-US" sz="2800" b="1" dirty="0">
                <a:latin typeface="Arial" panose="020B0604020202020204" pitchFamily="34" charset="0"/>
                <a:cs typeface="Arial" panose="020B0604020202020204" pitchFamily="34" charset="0"/>
              </a:rPr>
              <a:t>Chapel Service in the auditorium</a:t>
            </a:r>
          </a:p>
          <a:p>
            <a:pPr algn="ctr"/>
            <a:r>
              <a:rPr lang="en-US" sz="2800" b="1" dirty="0">
                <a:latin typeface="Arial" panose="020B0604020202020204" pitchFamily="34" charset="0"/>
                <a:cs typeface="Arial" panose="020B0604020202020204" pitchFamily="34" charset="0"/>
              </a:rPr>
              <a:t>of Old Main</a:t>
            </a:r>
          </a:p>
        </p:txBody>
      </p:sp>
      <p:sp>
        <p:nvSpPr>
          <p:cNvPr id="6" name="TextBox 5">
            <a:extLst>
              <a:ext uri="{FF2B5EF4-FFF2-40B4-BE49-F238E27FC236}">
                <a16:creationId xmlns:a16="http://schemas.microsoft.com/office/drawing/2014/main" id="{B1AED052-03AF-C499-E346-10218AB2BFBD}"/>
              </a:ext>
            </a:extLst>
          </p:cNvPr>
          <p:cNvSpPr txBox="1"/>
          <p:nvPr/>
        </p:nvSpPr>
        <p:spPr>
          <a:xfrm>
            <a:off x="6921551" y="160772"/>
            <a:ext cx="4865166" cy="649408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July 21, 1912</a:t>
            </a:r>
          </a:p>
          <a:p>
            <a:r>
              <a:rPr lang="en-US" sz="2800" b="1" dirty="0">
                <a:latin typeface="Arial" panose="020B0604020202020204" pitchFamily="34" charset="0"/>
                <a:cs typeface="Arial" panose="020B0604020202020204" pitchFamily="34" charset="0"/>
              </a:rPr>
              <a:t>Thomas W. Phillips,</a:t>
            </a:r>
          </a:p>
          <a:p>
            <a:r>
              <a:rPr lang="en-US" sz="2800" b="1" dirty="0">
                <a:latin typeface="Arial" panose="020B0604020202020204" pitchFamily="34" charset="0"/>
                <a:cs typeface="Arial" panose="020B0604020202020204" pitchFamily="34" charset="0"/>
              </a:rPr>
              <a:t>one of the largest financial contributors to OCU, died</a:t>
            </a:r>
          </a:p>
          <a:p>
            <a:endParaRPr lang="en-US" sz="32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Zollars recommended to the trustees that the name change to Phillips </a:t>
            </a:r>
          </a:p>
          <a:p>
            <a:r>
              <a:rPr lang="en-US" sz="2800" b="1" dirty="0">
                <a:latin typeface="Arial" panose="020B0604020202020204" pitchFamily="34" charset="0"/>
                <a:cs typeface="Arial" panose="020B0604020202020204" pitchFamily="34" charset="0"/>
              </a:rPr>
              <a:t>Christian University.  </a:t>
            </a:r>
          </a:p>
          <a:p>
            <a:endParaRPr lang="en-US" sz="2800" b="1" dirty="0">
              <a:latin typeface="Arial" panose="020B0604020202020204" pitchFamily="34" charset="0"/>
              <a:cs typeface="Arial" panose="020B0604020202020204" pitchFamily="34" charset="0"/>
            </a:endParaRPr>
          </a:p>
          <a:p>
            <a:pPr algn="ctr"/>
            <a:r>
              <a:rPr lang="en-US" sz="3200" b="1" dirty="0">
                <a:latin typeface="Arial" panose="020B0604020202020204" pitchFamily="34" charset="0"/>
                <a:cs typeface="Arial" panose="020B0604020202020204" pitchFamily="34" charset="0"/>
              </a:rPr>
              <a:t>Two years later it was shortened to Phillips University, December 23, 1914</a:t>
            </a:r>
          </a:p>
        </p:txBody>
      </p:sp>
    </p:spTree>
    <p:extLst>
      <p:ext uri="{BB962C8B-B14F-4D97-AF65-F5344CB8AC3E}">
        <p14:creationId xmlns:p14="http://schemas.microsoft.com/office/powerpoint/2010/main" val="1467756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ook on a person's lap&#10;&#10;AI-generated content may be incorrect.">
            <a:extLst>
              <a:ext uri="{FF2B5EF4-FFF2-40B4-BE49-F238E27FC236}">
                <a16:creationId xmlns:a16="http://schemas.microsoft.com/office/drawing/2014/main" id="{91A8B785-60DC-002E-30DB-17DDF400EEA7}"/>
              </a:ext>
            </a:extLst>
          </p:cNvPr>
          <p:cNvPicPr>
            <a:picLocks noChangeAspect="1"/>
          </p:cNvPicPr>
          <p:nvPr/>
        </p:nvPicPr>
        <p:blipFill>
          <a:blip r:embed="rId2">
            <a:extLst>
              <a:ext uri="{28A0092B-C50C-407E-A947-70E740481C1C}">
                <a14:useLocalDpi xmlns:a14="http://schemas.microsoft.com/office/drawing/2010/main" val="0"/>
              </a:ext>
            </a:extLst>
          </a:blip>
          <a:srcRect t="2321" r="8685"/>
          <a:stretch>
            <a:fillRect/>
          </a:stretch>
        </p:blipFill>
        <p:spPr>
          <a:xfrm rot="5400000">
            <a:off x="8946710" y="3641034"/>
            <a:ext cx="3607521" cy="2894212"/>
          </a:xfrm>
          <a:prstGeom prst="rect">
            <a:avLst/>
          </a:prstGeom>
        </p:spPr>
      </p:pic>
      <p:sp>
        <p:nvSpPr>
          <p:cNvPr id="2" name="TextBox 1">
            <a:extLst>
              <a:ext uri="{FF2B5EF4-FFF2-40B4-BE49-F238E27FC236}">
                <a16:creationId xmlns:a16="http://schemas.microsoft.com/office/drawing/2014/main" id="{5B26B582-EA6A-13A4-9573-D3DA5B657BEA}"/>
              </a:ext>
            </a:extLst>
          </p:cNvPr>
          <p:cNvSpPr txBox="1"/>
          <p:nvPr/>
        </p:nvSpPr>
        <p:spPr>
          <a:xfrm>
            <a:off x="0" y="293968"/>
            <a:ext cx="12395766" cy="4154984"/>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Although Greek fraternities and sororities were prohibited, </a:t>
            </a:r>
          </a:p>
          <a:p>
            <a:r>
              <a:rPr lang="en-US" sz="3200" b="1" dirty="0">
                <a:latin typeface="Arial" panose="020B0604020202020204" pitchFamily="34" charset="0"/>
                <a:cs typeface="Arial" panose="020B0604020202020204" pitchFamily="34" charset="0"/>
              </a:rPr>
              <a:t>officials recognized the need for fellowship outside the </a:t>
            </a:r>
          </a:p>
          <a:p>
            <a:r>
              <a:rPr lang="en-US" sz="3200" b="1" dirty="0">
                <a:latin typeface="Arial" panose="020B0604020202020204" pitchFamily="34" charset="0"/>
                <a:cs typeface="Arial" panose="020B0604020202020204" pitchFamily="34" charset="0"/>
              </a:rPr>
              <a:t>classroom. </a:t>
            </a:r>
          </a:p>
          <a:p>
            <a:r>
              <a:rPr lang="en-US" sz="2400" b="1" dirty="0">
                <a:latin typeface="Arial" panose="020B0604020202020204" pitchFamily="34" charset="0"/>
                <a:cs typeface="Arial" panose="020B0604020202020204" pitchFamily="34" charset="0"/>
              </a:rPr>
              <a:t>YWCA                                        Oklahoma Club        Ramblers</a:t>
            </a:r>
          </a:p>
          <a:p>
            <a:r>
              <a:rPr lang="en-US" sz="2400" b="1" dirty="0">
                <a:latin typeface="Arial" panose="020B0604020202020204" pitchFamily="34" charset="0"/>
                <a:cs typeface="Arial" panose="020B0604020202020204" pitchFamily="34" charset="0"/>
              </a:rPr>
              <a:t>Student Volunteers                  Kansas Club            Frosh Initiation</a:t>
            </a:r>
          </a:p>
          <a:p>
            <a:r>
              <a:rPr lang="en-US" sz="2400" b="1" dirty="0">
                <a:latin typeface="Arial" panose="020B0604020202020204" pitchFamily="34" charset="0"/>
                <a:cs typeface="Arial" panose="020B0604020202020204" pitchFamily="34" charset="0"/>
              </a:rPr>
              <a:t>Student Ministerial Alliance    Texas Club               Big Brother for women Freshmen</a:t>
            </a:r>
          </a:p>
          <a:p>
            <a:r>
              <a:rPr lang="en-US" sz="2400" b="1" dirty="0">
                <a:latin typeface="Arial" panose="020B0604020202020204" pitchFamily="34" charset="0"/>
                <a:cs typeface="Arial" panose="020B0604020202020204" pitchFamily="34" charset="0"/>
              </a:rPr>
              <a:t>German Club                            Timothy Club           Sunken Garden </a:t>
            </a:r>
            <a:r>
              <a:rPr lang="en-US" sz="2400" b="1" dirty="0" err="1">
                <a:latin typeface="Arial" panose="020B0604020202020204" pitchFamily="34" charset="0"/>
                <a:cs typeface="Arial" panose="020B0604020202020204" pitchFamily="34" charset="0"/>
              </a:rPr>
              <a:t>Kangeroo</a:t>
            </a:r>
            <a:r>
              <a:rPr lang="en-US" sz="2400" b="1" dirty="0">
                <a:latin typeface="Arial" panose="020B0604020202020204" pitchFamily="34" charset="0"/>
                <a:cs typeface="Arial" panose="020B0604020202020204" pitchFamily="34" charset="0"/>
              </a:rPr>
              <a:t> Court</a:t>
            </a:r>
          </a:p>
          <a:p>
            <a:r>
              <a:rPr lang="en-US" sz="2400" b="1" dirty="0">
                <a:latin typeface="Arial" panose="020B0604020202020204" pitchFamily="34" charset="0"/>
                <a:cs typeface="Arial" panose="020B0604020202020204" pitchFamily="34" charset="0"/>
              </a:rPr>
              <a:t>Gridiron Club 1923                  The Red Peppers 1925</a:t>
            </a:r>
          </a:p>
          <a:p>
            <a:r>
              <a:rPr lang="en-US" sz="2400" b="1" dirty="0">
                <a:latin typeface="Arial" panose="020B0604020202020204" pitchFamily="34" charset="0"/>
                <a:cs typeface="Arial" panose="020B0604020202020204" pitchFamily="34" charset="0"/>
              </a:rPr>
              <a:t>Tenth Muse 1927                      Comets 1940</a:t>
            </a:r>
          </a:p>
          <a:p>
            <a:r>
              <a:rPr lang="en-US" sz="2400" b="1" dirty="0">
                <a:latin typeface="Arial" panose="020B0604020202020204" pitchFamily="34" charset="0"/>
                <a:cs typeface="Arial" panose="020B0604020202020204" pitchFamily="34" charset="0"/>
              </a:rPr>
              <a:t>Varsity 1939                              Camelot 1947</a:t>
            </a:r>
          </a:p>
        </p:txBody>
      </p:sp>
      <p:sp>
        <p:nvSpPr>
          <p:cNvPr id="5" name="TextBox 4">
            <a:extLst>
              <a:ext uri="{FF2B5EF4-FFF2-40B4-BE49-F238E27FC236}">
                <a16:creationId xmlns:a16="http://schemas.microsoft.com/office/drawing/2014/main" id="{B925AD5C-04DB-2707-48B1-FA594A5BED1E}"/>
              </a:ext>
            </a:extLst>
          </p:cNvPr>
          <p:cNvSpPr txBox="1"/>
          <p:nvPr/>
        </p:nvSpPr>
        <p:spPr>
          <a:xfrm>
            <a:off x="2169446" y="5058425"/>
            <a:ext cx="7441756"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ZONTA organized December 1926</a:t>
            </a:r>
          </a:p>
        </p:txBody>
      </p:sp>
    </p:spTree>
    <p:extLst>
      <p:ext uri="{BB962C8B-B14F-4D97-AF65-F5344CB8AC3E}">
        <p14:creationId xmlns:p14="http://schemas.microsoft.com/office/powerpoint/2010/main" val="3058171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7F5F43-1224-0FD2-C768-47CBEAB47DB9}"/>
              </a:ext>
            </a:extLst>
          </p:cNvPr>
          <p:cNvPicPr>
            <a:picLocks noChangeAspect="1"/>
          </p:cNvPicPr>
          <p:nvPr/>
        </p:nvPicPr>
        <p:blipFill>
          <a:blip r:embed="rId2"/>
          <a:stretch>
            <a:fillRect/>
          </a:stretch>
        </p:blipFill>
        <p:spPr>
          <a:xfrm>
            <a:off x="120349" y="0"/>
            <a:ext cx="4495401" cy="6858000"/>
          </a:xfrm>
          <a:prstGeom prst="rect">
            <a:avLst/>
          </a:prstGeom>
        </p:spPr>
      </p:pic>
      <p:sp>
        <p:nvSpPr>
          <p:cNvPr id="4" name="TextBox 3">
            <a:extLst>
              <a:ext uri="{FF2B5EF4-FFF2-40B4-BE49-F238E27FC236}">
                <a16:creationId xmlns:a16="http://schemas.microsoft.com/office/drawing/2014/main" id="{6AD194C1-C817-1058-2477-1F3042A0DC56}"/>
              </a:ext>
            </a:extLst>
          </p:cNvPr>
          <p:cNvSpPr txBox="1"/>
          <p:nvPr/>
        </p:nvSpPr>
        <p:spPr>
          <a:xfrm>
            <a:off x="5385988" y="5774788"/>
            <a:ext cx="1796389"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1927 Yearbook</a:t>
            </a:r>
          </a:p>
        </p:txBody>
      </p:sp>
      <p:pic>
        <p:nvPicPr>
          <p:cNvPr id="6" name="Picture 5">
            <a:extLst>
              <a:ext uri="{FF2B5EF4-FFF2-40B4-BE49-F238E27FC236}">
                <a16:creationId xmlns:a16="http://schemas.microsoft.com/office/drawing/2014/main" id="{68012D73-E166-EF6A-F1AD-354B1379E5C4}"/>
              </a:ext>
            </a:extLst>
          </p:cNvPr>
          <p:cNvPicPr>
            <a:picLocks noChangeAspect="1"/>
          </p:cNvPicPr>
          <p:nvPr/>
        </p:nvPicPr>
        <p:blipFill>
          <a:blip r:embed="rId3"/>
          <a:stretch>
            <a:fillRect/>
          </a:stretch>
        </p:blipFill>
        <p:spPr>
          <a:xfrm>
            <a:off x="7917867" y="0"/>
            <a:ext cx="4425117" cy="6858000"/>
          </a:xfrm>
          <a:prstGeom prst="rect">
            <a:avLst/>
          </a:prstGeom>
        </p:spPr>
      </p:pic>
      <p:sp>
        <p:nvSpPr>
          <p:cNvPr id="8" name="TextBox 7">
            <a:extLst>
              <a:ext uri="{FF2B5EF4-FFF2-40B4-BE49-F238E27FC236}">
                <a16:creationId xmlns:a16="http://schemas.microsoft.com/office/drawing/2014/main" id="{7B3FAAE4-9110-832B-2F7D-6788BB8CFF01}"/>
              </a:ext>
            </a:extLst>
          </p:cNvPr>
          <p:cNvSpPr txBox="1"/>
          <p:nvPr/>
        </p:nvSpPr>
        <p:spPr>
          <a:xfrm>
            <a:off x="4945597" y="465513"/>
            <a:ext cx="2751987" cy="4801314"/>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December 1926, at an afternoon tea, six charter members took fifteen girls into the club. </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 twenty-one girls with their sponsor, Miss Myrtle Merrill, form the nucleus of an organization that will grow and increase in strength as the years go on.</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President, Velma Ruth</a:t>
            </a:r>
          </a:p>
          <a:p>
            <a:r>
              <a:rPr lang="en-US" b="1" dirty="0">
                <a:latin typeface="Arial" panose="020B0604020202020204" pitchFamily="34" charset="0"/>
                <a:cs typeface="Arial" panose="020B0604020202020204" pitchFamily="34" charset="0"/>
              </a:rPr>
              <a:t>                   Walters</a:t>
            </a:r>
          </a:p>
        </p:txBody>
      </p:sp>
    </p:spTree>
    <p:extLst>
      <p:ext uri="{BB962C8B-B14F-4D97-AF65-F5344CB8AC3E}">
        <p14:creationId xmlns:p14="http://schemas.microsoft.com/office/powerpoint/2010/main" val="318566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82C963-4192-48EC-32ED-27622C745D08}"/>
              </a:ext>
            </a:extLst>
          </p:cNvPr>
          <p:cNvSpPr txBox="1"/>
          <p:nvPr/>
        </p:nvSpPr>
        <p:spPr>
          <a:xfrm>
            <a:off x="2561253" y="2351314"/>
            <a:ext cx="6923434" cy="1015663"/>
          </a:xfrm>
          <a:prstGeom prst="rect">
            <a:avLst/>
          </a:prstGeom>
          <a:noFill/>
        </p:spPr>
        <p:txBody>
          <a:bodyPr wrap="none" rtlCol="0">
            <a:spAutoFit/>
          </a:bodyPr>
          <a:lstStyle/>
          <a:p>
            <a:r>
              <a:rPr lang="en-US" sz="6000" b="1" dirty="0">
                <a:latin typeface="Arial" panose="020B0604020202020204" pitchFamily="34" charset="0"/>
                <a:cs typeface="Arial" panose="020B0604020202020204" pitchFamily="34" charset="0"/>
              </a:rPr>
              <a:t>Through the Years</a:t>
            </a:r>
          </a:p>
        </p:txBody>
      </p:sp>
    </p:spTree>
    <p:extLst>
      <p:ext uri="{BB962C8B-B14F-4D97-AF65-F5344CB8AC3E}">
        <p14:creationId xmlns:p14="http://schemas.microsoft.com/office/powerpoint/2010/main" val="2832826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D2F6B1-6A00-4195-17C8-8997C61B544B}"/>
              </a:ext>
            </a:extLst>
          </p:cNvPr>
          <p:cNvPicPr>
            <a:picLocks noChangeAspect="1"/>
          </p:cNvPicPr>
          <p:nvPr/>
        </p:nvPicPr>
        <p:blipFill>
          <a:blip r:embed="rId2"/>
          <a:stretch>
            <a:fillRect/>
          </a:stretch>
        </p:blipFill>
        <p:spPr>
          <a:xfrm>
            <a:off x="6682254" y="0"/>
            <a:ext cx="4496791" cy="6858000"/>
          </a:xfrm>
          <a:prstGeom prst="rect">
            <a:avLst/>
          </a:prstGeom>
        </p:spPr>
      </p:pic>
      <p:sp>
        <p:nvSpPr>
          <p:cNvPr id="4" name="TextBox 3">
            <a:extLst>
              <a:ext uri="{FF2B5EF4-FFF2-40B4-BE49-F238E27FC236}">
                <a16:creationId xmlns:a16="http://schemas.microsoft.com/office/drawing/2014/main" id="{EC9C8594-C9EC-A2D5-ECF9-694ADD0C99ED}"/>
              </a:ext>
            </a:extLst>
          </p:cNvPr>
          <p:cNvSpPr txBox="1"/>
          <p:nvPr/>
        </p:nvSpPr>
        <p:spPr>
          <a:xfrm>
            <a:off x="1454728" y="361604"/>
            <a:ext cx="2575513" cy="584775"/>
          </a:xfrm>
          <a:prstGeom prst="rect">
            <a:avLst/>
          </a:prstGeom>
          <a:noFill/>
        </p:spPr>
        <p:txBody>
          <a:bodyPr wrap="none" rtlCol="0">
            <a:spAutoFit/>
          </a:bodyPr>
          <a:lstStyle/>
          <a:p>
            <a:r>
              <a:rPr lang="en-US" sz="3200" b="1" dirty="0">
                <a:latin typeface="Arial "/>
              </a:rPr>
              <a:t>ZONTA 1928</a:t>
            </a:r>
          </a:p>
        </p:txBody>
      </p:sp>
      <p:sp>
        <p:nvSpPr>
          <p:cNvPr id="5" name="TextBox 4">
            <a:extLst>
              <a:ext uri="{FF2B5EF4-FFF2-40B4-BE49-F238E27FC236}">
                <a16:creationId xmlns:a16="http://schemas.microsoft.com/office/drawing/2014/main" id="{B9DBB063-D3E4-BFEC-76E5-3A28EF7F10F5}"/>
              </a:ext>
            </a:extLst>
          </p:cNvPr>
          <p:cNvSpPr txBox="1"/>
          <p:nvPr/>
        </p:nvSpPr>
        <p:spPr>
          <a:xfrm>
            <a:off x="527859" y="1288470"/>
            <a:ext cx="5889566" cy="4524315"/>
          </a:xfrm>
          <a:prstGeom prst="rect">
            <a:avLst/>
          </a:prstGeom>
          <a:noFill/>
        </p:spPr>
        <p:txBody>
          <a:bodyPr wrap="square" rtlCol="0">
            <a:spAutoFit/>
          </a:bodyPr>
          <a:lstStyle/>
          <a:p>
            <a:r>
              <a:rPr lang="en-US" sz="2400" b="1" dirty="0">
                <a:latin typeface="Arial "/>
              </a:rPr>
              <a:t>President, Frances Frank</a:t>
            </a:r>
          </a:p>
          <a:p>
            <a:endParaRPr lang="en-US" sz="2400" b="1" dirty="0">
              <a:latin typeface="Arial "/>
            </a:endParaRPr>
          </a:p>
          <a:p>
            <a:r>
              <a:rPr lang="en-US" sz="2400" dirty="0">
                <a:latin typeface="Arial "/>
              </a:rPr>
              <a:t>“Last year a new club for girls appeared on the campus – and since it’s appearance it has been one of the most prominent clubs in Phillips.  Working always to back her school’s activities the </a:t>
            </a:r>
            <a:r>
              <a:rPr lang="en-US" sz="2400" dirty="0" err="1">
                <a:latin typeface="Arial "/>
              </a:rPr>
              <a:t>Zontas</a:t>
            </a:r>
            <a:r>
              <a:rPr lang="en-US" sz="2400" dirty="0">
                <a:latin typeface="Arial "/>
              </a:rPr>
              <a:t> have been instrumental in putting the ‘old fight’ spirit in the athletic, literary and social activities at Phillips.”</a:t>
            </a:r>
          </a:p>
          <a:p>
            <a:endParaRPr lang="en-US" sz="2400" dirty="0">
              <a:latin typeface="Arial "/>
            </a:endParaRPr>
          </a:p>
          <a:p>
            <a:r>
              <a:rPr lang="en-US" sz="2400" dirty="0">
                <a:latin typeface="Arial "/>
              </a:rPr>
              <a:t>“Not for Zonta but for Phillips University.”</a:t>
            </a:r>
          </a:p>
        </p:txBody>
      </p:sp>
    </p:spTree>
    <p:extLst>
      <p:ext uri="{BB962C8B-B14F-4D97-AF65-F5344CB8AC3E}">
        <p14:creationId xmlns:p14="http://schemas.microsoft.com/office/powerpoint/2010/main" val="2414448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6B7DAE-4896-6AAE-BA90-66D3F299671B}"/>
              </a:ext>
            </a:extLst>
          </p:cNvPr>
          <p:cNvPicPr>
            <a:picLocks noChangeAspect="1"/>
          </p:cNvPicPr>
          <p:nvPr/>
        </p:nvPicPr>
        <p:blipFill>
          <a:blip r:embed="rId2"/>
          <a:stretch>
            <a:fillRect/>
          </a:stretch>
        </p:blipFill>
        <p:spPr>
          <a:xfrm>
            <a:off x="6975461" y="0"/>
            <a:ext cx="4849704" cy="6858000"/>
          </a:xfrm>
          <a:prstGeom prst="rect">
            <a:avLst/>
          </a:prstGeom>
        </p:spPr>
      </p:pic>
      <p:pic>
        <p:nvPicPr>
          <p:cNvPr id="5" name="Picture 4">
            <a:extLst>
              <a:ext uri="{FF2B5EF4-FFF2-40B4-BE49-F238E27FC236}">
                <a16:creationId xmlns:a16="http://schemas.microsoft.com/office/drawing/2014/main" id="{3BE1E5B6-D9F0-1FAC-6B50-6CD928DDF17B}"/>
              </a:ext>
            </a:extLst>
          </p:cNvPr>
          <p:cNvPicPr>
            <a:picLocks noChangeAspect="1"/>
          </p:cNvPicPr>
          <p:nvPr/>
        </p:nvPicPr>
        <p:blipFill>
          <a:blip r:embed="rId3"/>
          <a:srcRect l="3305" t="6012" r="1484" b="4649"/>
          <a:stretch>
            <a:fillRect/>
          </a:stretch>
        </p:blipFill>
        <p:spPr>
          <a:xfrm>
            <a:off x="257698" y="908781"/>
            <a:ext cx="6687585" cy="2615814"/>
          </a:xfrm>
          <a:prstGeom prst="rect">
            <a:avLst/>
          </a:prstGeom>
        </p:spPr>
      </p:pic>
      <p:sp>
        <p:nvSpPr>
          <p:cNvPr id="6" name="TextBox 5">
            <a:extLst>
              <a:ext uri="{FF2B5EF4-FFF2-40B4-BE49-F238E27FC236}">
                <a16:creationId xmlns:a16="http://schemas.microsoft.com/office/drawing/2014/main" id="{C5A2275A-4BE8-F82F-9DE2-DFDED283DACB}"/>
              </a:ext>
            </a:extLst>
          </p:cNvPr>
          <p:cNvSpPr txBox="1"/>
          <p:nvPr/>
        </p:nvSpPr>
        <p:spPr>
          <a:xfrm>
            <a:off x="2119746" y="212151"/>
            <a:ext cx="2575513" cy="584775"/>
          </a:xfrm>
          <a:prstGeom prst="rect">
            <a:avLst/>
          </a:prstGeom>
          <a:noFill/>
        </p:spPr>
        <p:txBody>
          <a:bodyPr wrap="none" rtlCol="0">
            <a:spAutoFit/>
          </a:bodyPr>
          <a:lstStyle/>
          <a:p>
            <a:r>
              <a:rPr lang="en-US" sz="3200" b="1" dirty="0">
                <a:latin typeface="Arial "/>
              </a:rPr>
              <a:t>ZONTA 1929</a:t>
            </a:r>
          </a:p>
        </p:txBody>
      </p:sp>
      <p:sp>
        <p:nvSpPr>
          <p:cNvPr id="7" name="TextBox 6">
            <a:extLst>
              <a:ext uri="{FF2B5EF4-FFF2-40B4-BE49-F238E27FC236}">
                <a16:creationId xmlns:a16="http://schemas.microsoft.com/office/drawing/2014/main" id="{5DBBE8BC-8C74-FB14-C882-6704C3AD2065}"/>
              </a:ext>
            </a:extLst>
          </p:cNvPr>
          <p:cNvSpPr txBox="1"/>
          <p:nvPr/>
        </p:nvSpPr>
        <p:spPr>
          <a:xfrm>
            <a:off x="382385" y="3798916"/>
            <a:ext cx="4059125" cy="2554545"/>
          </a:xfrm>
          <a:prstGeom prst="rect">
            <a:avLst/>
          </a:prstGeom>
          <a:noFill/>
        </p:spPr>
        <p:txBody>
          <a:bodyPr wrap="none" rtlCol="0">
            <a:spAutoFit/>
          </a:bodyPr>
          <a:lstStyle/>
          <a:p>
            <a:r>
              <a:rPr lang="en-US" sz="2000" dirty="0">
                <a:latin typeface="Arial "/>
              </a:rPr>
              <a:t>Mrs. Ross Griffeth, Sponsor</a:t>
            </a:r>
          </a:p>
          <a:p>
            <a:r>
              <a:rPr lang="en-US" sz="2000" dirty="0">
                <a:latin typeface="Arial "/>
              </a:rPr>
              <a:t>Marjorie Marie Griffeth, Mascot</a:t>
            </a:r>
          </a:p>
          <a:p>
            <a:endParaRPr lang="en-US" sz="2000" dirty="0">
              <a:latin typeface="Arial "/>
            </a:endParaRPr>
          </a:p>
          <a:p>
            <a:r>
              <a:rPr lang="en-US" sz="2000" dirty="0">
                <a:latin typeface="Arial "/>
              </a:rPr>
              <a:t>Ruth Ann Young, President</a:t>
            </a:r>
          </a:p>
          <a:p>
            <a:endParaRPr lang="en-US" sz="2000" dirty="0">
              <a:latin typeface="Arial "/>
            </a:endParaRPr>
          </a:p>
          <a:p>
            <a:endParaRPr lang="en-US" sz="2000" dirty="0">
              <a:latin typeface="Arial "/>
            </a:endParaRPr>
          </a:p>
          <a:p>
            <a:r>
              <a:rPr lang="en-US" sz="2000" dirty="0">
                <a:latin typeface="Arial "/>
              </a:rPr>
              <a:t>Zonta Motto</a:t>
            </a:r>
          </a:p>
          <a:p>
            <a:r>
              <a:rPr lang="en-US" sz="2000" dirty="0">
                <a:latin typeface="Arial "/>
              </a:rPr>
              <a:t>“Forward Ever – Backward Never”</a:t>
            </a:r>
          </a:p>
        </p:txBody>
      </p:sp>
    </p:spTree>
    <p:extLst>
      <p:ext uri="{BB962C8B-B14F-4D97-AF65-F5344CB8AC3E}">
        <p14:creationId xmlns:p14="http://schemas.microsoft.com/office/powerpoint/2010/main" val="3067233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0EB6A-071E-3267-7728-DEDB8FB461D7}"/>
              </a:ext>
            </a:extLst>
          </p:cNvPr>
          <p:cNvSpPr txBox="1"/>
          <p:nvPr/>
        </p:nvSpPr>
        <p:spPr>
          <a:xfrm>
            <a:off x="180870" y="75362"/>
            <a:ext cx="9887643" cy="5816977"/>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The Zonta Club members </a:t>
            </a:r>
            <a:r>
              <a:rPr lang="en-US" sz="2800" b="1" dirty="0">
                <a:latin typeface="Arial" panose="020B0604020202020204" pitchFamily="34" charset="0"/>
                <a:cs typeface="Arial" panose="020B0604020202020204" pitchFamily="34" charset="0"/>
              </a:rPr>
              <a:t>wore white wool skirts and </a:t>
            </a:r>
          </a:p>
          <a:p>
            <a:r>
              <a:rPr lang="en-US" sz="2800" b="1" dirty="0">
                <a:latin typeface="Arial" panose="020B0604020202020204" pitchFamily="34" charset="0"/>
                <a:cs typeface="Arial" panose="020B0604020202020204" pitchFamily="34" charset="0"/>
              </a:rPr>
              <a:t>white pigskin jackets and hosted annual;</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Sweetheart Formal</a:t>
            </a:r>
          </a:p>
          <a:p>
            <a:r>
              <a:rPr lang="en-US" sz="2400" b="1" dirty="0">
                <a:latin typeface="Arial" panose="020B0604020202020204" pitchFamily="34" charset="0"/>
                <a:cs typeface="Arial" panose="020B0604020202020204" pitchFamily="34" charset="0"/>
              </a:rPr>
              <a:t>Abnormal Formal </a:t>
            </a:r>
          </a:p>
          <a:p>
            <a:r>
              <a:rPr lang="en-US" sz="2400" b="1" dirty="0">
                <a:latin typeface="Arial" panose="020B0604020202020204" pitchFamily="34" charset="0"/>
                <a:cs typeface="Arial" panose="020B0604020202020204" pitchFamily="34" charset="0"/>
              </a:rPr>
              <a:t>Line Party </a:t>
            </a:r>
          </a:p>
          <a:p>
            <a:r>
              <a:rPr lang="en-US" sz="2400" b="1" dirty="0">
                <a:latin typeface="Arial" panose="020B0604020202020204" pitchFamily="34" charset="0"/>
                <a:cs typeface="Arial" panose="020B0604020202020204" pitchFamily="34" charset="0"/>
              </a:rPr>
              <a:t>Weenie roast </a:t>
            </a:r>
          </a:p>
          <a:p>
            <a:r>
              <a:rPr lang="en-US" sz="2400" b="1" dirty="0">
                <a:latin typeface="Arial" panose="020B0604020202020204" pitchFamily="34" charset="0"/>
                <a:cs typeface="Arial" panose="020B0604020202020204" pitchFamily="34" charset="0"/>
              </a:rPr>
              <a:t>Skating party </a:t>
            </a:r>
          </a:p>
          <a:p>
            <a:r>
              <a:rPr lang="en-US" sz="2400" b="1" dirty="0">
                <a:latin typeface="Arial" panose="020B0604020202020204" pitchFamily="34" charset="0"/>
                <a:cs typeface="Arial" panose="020B0604020202020204" pitchFamily="34" charset="0"/>
              </a:rPr>
              <a:t>Kodak-Picnic</a:t>
            </a:r>
          </a:p>
          <a:p>
            <a:r>
              <a:rPr lang="en-US" sz="2400" b="1" dirty="0">
                <a:latin typeface="Arial" panose="020B0604020202020204" pitchFamily="34" charset="0"/>
                <a:cs typeface="Arial" panose="020B0604020202020204" pitchFamily="34" charset="0"/>
              </a:rPr>
              <a:t>Mothers’ Day Breakfast</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According to Sandra Anne </a:t>
            </a:r>
          </a:p>
          <a:p>
            <a:r>
              <a:rPr lang="en-US" sz="2000" b="1" dirty="0">
                <a:latin typeface="Arial" panose="020B0604020202020204" pitchFamily="34" charset="0"/>
                <a:cs typeface="Arial" panose="020B0604020202020204" pitchFamily="34" charset="0"/>
              </a:rPr>
              <a:t>Parish Remmert, </a:t>
            </a:r>
          </a:p>
          <a:p>
            <a:r>
              <a:rPr lang="en-US" sz="2000" b="1" dirty="0">
                <a:latin typeface="Arial" panose="020B0604020202020204" pitchFamily="34" charset="0"/>
                <a:cs typeface="Arial" panose="020B0604020202020204" pitchFamily="34" charset="0"/>
              </a:rPr>
              <a:t>ZONTA was one </a:t>
            </a:r>
          </a:p>
          <a:p>
            <a:r>
              <a:rPr lang="en-US" sz="2000" b="1" dirty="0">
                <a:latin typeface="Arial" panose="020B0604020202020204" pitchFamily="34" charset="0"/>
                <a:cs typeface="Arial" panose="020B0604020202020204" pitchFamily="34" charset="0"/>
              </a:rPr>
              <a:t>of the most active </a:t>
            </a:r>
          </a:p>
          <a:p>
            <a:r>
              <a:rPr lang="en-US" sz="2000" b="1" dirty="0">
                <a:latin typeface="Arial" panose="020B0604020202020204" pitchFamily="34" charset="0"/>
                <a:cs typeface="Arial" panose="020B0604020202020204" pitchFamily="34" charset="0"/>
              </a:rPr>
              <a:t>service clubs on campus.</a:t>
            </a:r>
          </a:p>
        </p:txBody>
      </p:sp>
      <p:pic>
        <p:nvPicPr>
          <p:cNvPr id="3" name="Picture 2" descr="A group of women sitting at a table&#10;&#10;AI-generated content may be incorrect.">
            <a:extLst>
              <a:ext uri="{FF2B5EF4-FFF2-40B4-BE49-F238E27FC236}">
                <a16:creationId xmlns:a16="http://schemas.microsoft.com/office/drawing/2014/main" id="{BAD67111-0E88-B074-80CA-A088D397EDCD}"/>
              </a:ext>
            </a:extLst>
          </p:cNvPr>
          <p:cNvPicPr>
            <a:picLocks noChangeAspect="1"/>
          </p:cNvPicPr>
          <p:nvPr/>
        </p:nvPicPr>
        <p:blipFill>
          <a:blip r:embed="rId2">
            <a:extLst>
              <a:ext uri="{28A0092B-C50C-407E-A947-70E740481C1C}">
                <a14:useLocalDpi xmlns:a14="http://schemas.microsoft.com/office/drawing/2010/main" val="0"/>
              </a:ext>
            </a:extLst>
          </a:blip>
          <a:srcRect l="2137" t="11759" r="3358" b="14689"/>
          <a:stretch>
            <a:fillRect/>
          </a:stretch>
        </p:blipFill>
        <p:spPr>
          <a:xfrm>
            <a:off x="4313043" y="1180408"/>
            <a:ext cx="7811618" cy="4559804"/>
          </a:xfrm>
          <a:prstGeom prst="rect">
            <a:avLst/>
          </a:prstGeom>
        </p:spPr>
      </p:pic>
      <p:sp>
        <p:nvSpPr>
          <p:cNvPr id="4" name="TextBox 3">
            <a:extLst>
              <a:ext uri="{FF2B5EF4-FFF2-40B4-BE49-F238E27FC236}">
                <a16:creationId xmlns:a16="http://schemas.microsoft.com/office/drawing/2014/main" id="{E39FF3AF-9A27-E05B-5625-00B0D050800E}"/>
              </a:ext>
            </a:extLst>
          </p:cNvPr>
          <p:cNvSpPr txBox="1"/>
          <p:nvPr/>
        </p:nvSpPr>
        <p:spPr>
          <a:xfrm>
            <a:off x="6795654" y="5740212"/>
            <a:ext cx="4380807"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1929 Zonta Banquet</a:t>
            </a:r>
          </a:p>
        </p:txBody>
      </p:sp>
    </p:spTree>
    <p:extLst>
      <p:ext uri="{BB962C8B-B14F-4D97-AF65-F5344CB8AC3E}">
        <p14:creationId xmlns:p14="http://schemas.microsoft.com/office/powerpoint/2010/main" val="467737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EA4E1C-1CA9-7D8F-23F1-3B198314A484}"/>
              </a:ext>
            </a:extLst>
          </p:cNvPr>
          <p:cNvPicPr>
            <a:picLocks noChangeAspect="1"/>
          </p:cNvPicPr>
          <p:nvPr/>
        </p:nvPicPr>
        <p:blipFill>
          <a:blip r:embed="rId2"/>
          <a:stretch>
            <a:fillRect/>
          </a:stretch>
        </p:blipFill>
        <p:spPr>
          <a:xfrm>
            <a:off x="-359325" y="-33748"/>
            <a:ext cx="9469171" cy="3400900"/>
          </a:xfrm>
          <a:prstGeom prst="rect">
            <a:avLst/>
          </a:prstGeom>
        </p:spPr>
      </p:pic>
      <p:pic>
        <p:nvPicPr>
          <p:cNvPr id="5" name="Picture 4">
            <a:extLst>
              <a:ext uri="{FF2B5EF4-FFF2-40B4-BE49-F238E27FC236}">
                <a16:creationId xmlns:a16="http://schemas.microsoft.com/office/drawing/2014/main" id="{E27244E7-81D1-A383-D4DF-280E136BE60B}"/>
              </a:ext>
            </a:extLst>
          </p:cNvPr>
          <p:cNvPicPr>
            <a:picLocks noChangeAspect="1"/>
          </p:cNvPicPr>
          <p:nvPr/>
        </p:nvPicPr>
        <p:blipFill>
          <a:blip r:embed="rId3"/>
          <a:stretch>
            <a:fillRect/>
          </a:stretch>
        </p:blipFill>
        <p:spPr>
          <a:xfrm>
            <a:off x="3205149" y="3321432"/>
            <a:ext cx="8973802" cy="3629532"/>
          </a:xfrm>
          <a:prstGeom prst="rect">
            <a:avLst/>
          </a:prstGeom>
        </p:spPr>
      </p:pic>
      <p:sp>
        <p:nvSpPr>
          <p:cNvPr id="6" name="TextBox 5">
            <a:extLst>
              <a:ext uri="{FF2B5EF4-FFF2-40B4-BE49-F238E27FC236}">
                <a16:creationId xmlns:a16="http://schemas.microsoft.com/office/drawing/2014/main" id="{49647D41-C976-95E1-1BEC-F22BB507CB2A}"/>
              </a:ext>
            </a:extLst>
          </p:cNvPr>
          <p:cNvSpPr txBox="1"/>
          <p:nvPr/>
        </p:nvSpPr>
        <p:spPr>
          <a:xfrm>
            <a:off x="9971115" y="647895"/>
            <a:ext cx="1566454" cy="1077218"/>
          </a:xfrm>
          <a:prstGeom prst="rect">
            <a:avLst/>
          </a:prstGeom>
          <a:noFill/>
        </p:spPr>
        <p:txBody>
          <a:bodyPr wrap="none" rtlCol="0">
            <a:spAutoFit/>
          </a:bodyPr>
          <a:lstStyle/>
          <a:p>
            <a:pPr algn="ctr"/>
            <a:r>
              <a:rPr lang="en-US" sz="3200" b="1" dirty="0">
                <a:latin typeface="Arial "/>
              </a:rPr>
              <a:t>ZONTA</a:t>
            </a:r>
          </a:p>
          <a:p>
            <a:pPr algn="ctr"/>
            <a:r>
              <a:rPr lang="en-US" sz="3200" b="1" dirty="0">
                <a:latin typeface="Arial "/>
              </a:rPr>
              <a:t>1930</a:t>
            </a:r>
          </a:p>
        </p:txBody>
      </p:sp>
      <p:sp>
        <p:nvSpPr>
          <p:cNvPr id="7" name="TextBox 6">
            <a:extLst>
              <a:ext uri="{FF2B5EF4-FFF2-40B4-BE49-F238E27FC236}">
                <a16:creationId xmlns:a16="http://schemas.microsoft.com/office/drawing/2014/main" id="{34378EEE-A16E-BA2F-E98E-717DECE69446}"/>
              </a:ext>
            </a:extLst>
          </p:cNvPr>
          <p:cNvSpPr txBox="1"/>
          <p:nvPr/>
        </p:nvSpPr>
        <p:spPr>
          <a:xfrm>
            <a:off x="0" y="4210397"/>
            <a:ext cx="3190297" cy="1077218"/>
          </a:xfrm>
          <a:prstGeom prst="rect">
            <a:avLst/>
          </a:prstGeom>
          <a:noFill/>
        </p:spPr>
        <p:txBody>
          <a:bodyPr wrap="none" rtlCol="0">
            <a:spAutoFit/>
          </a:bodyPr>
          <a:lstStyle/>
          <a:p>
            <a:pPr algn="ctr"/>
            <a:r>
              <a:rPr lang="en-US" sz="3200" b="1" dirty="0">
                <a:latin typeface="Arial "/>
              </a:rPr>
              <a:t>President,</a:t>
            </a:r>
          </a:p>
          <a:p>
            <a:pPr algn="ctr"/>
            <a:r>
              <a:rPr lang="en-US" sz="3200" b="1" dirty="0">
                <a:latin typeface="Arial "/>
              </a:rPr>
              <a:t>Maurine Gentry</a:t>
            </a:r>
          </a:p>
        </p:txBody>
      </p:sp>
    </p:spTree>
    <p:extLst>
      <p:ext uri="{BB962C8B-B14F-4D97-AF65-F5344CB8AC3E}">
        <p14:creationId xmlns:p14="http://schemas.microsoft.com/office/powerpoint/2010/main" val="1958138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390155-7CBA-107B-5629-8C92001F9C6B}"/>
              </a:ext>
            </a:extLst>
          </p:cNvPr>
          <p:cNvPicPr>
            <a:picLocks noChangeAspect="1"/>
          </p:cNvPicPr>
          <p:nvPr/>
        </p:nvPicPr>
        <p:blipFill>
          <a:blip r:embed="rId2"/>
          <a:stretch>
            <a:fillRect/>
          </a:stretch>
        </p:blipFill>
        <p:spPr>
          <a:xfrm>
            <a:off x="-47657" y="-1"/>
            <a:ext cx="5475867" cy="6111671"/>
          </a:xfrm>
          <a:prstGeom prst="rect">
            <a:avLst/>
          </a:prstGeom>
        </p:spPr>
      </p:pic>
      <p:pic>
        <p:nvPicPr>
          <p:cNvPr id="5" name="Picture 4">
            <a:extLst>
              <a:ext uri="{FF2B5EF4-FFF2-40B4-BE49-F238E27FC236}">
                <a16:creationId xmlns:a16="http://schemas.microsoft.com/office/drawing/2014/main" id="{17F77A6E-E25D-5CB1-720A-54108D5D7FD7}"/>
              </a:ext>
            </a:extLst>
          </p:cNvPr>
          <p:cNvPicPr>
            <a:picLocks noChangeAspect="1"/>
          </p:cNvPicPr>
          <p:nvPr/>
        </p:nvPicPr>
        <p:blipFill>
          <a:blip r:embed="rId3"/>
          <a:stretch>
            <a:fillRect/>
          </a:stretch>
        </p:blipFill>
        <p:spPr>
          <a:xfrm>
            <a:off x="5527965" y="3595205"/>
            <a:ext cx="6620588" cy="3186114"/>
          </a:xfrm>
          <a:prstGeom prst="rect">
            <a:avLst/>
          </a:prstGeom>
        </p:spPr>
      </p:pic>
      <p:sp>
        <p:nvSpPr>
          <p:cNvPr id="6" name="TextBox 5">
            <a:extLst>
              <a:ext uri="{FF2B5EF4-FFF2-40B4-BE49-F238E27FC236}">
                <a16:creationId xmlns:a16="http://schemas.microsoft.com/office/drawing/2014/main" id="{EF632110-5030-9611-CC1C-3F43A04555F4}"/>
              </a:ext>
            </a:extLst>
          </p:cNvPr>
          <p:cNvSpPr txBox="1"/>
          <p:nvPr/>
        </p:nvSpPr>
        <p:spPr>
          <a:xfrm>
            <a:off x="7182195" y="189115"/>
            <a:ext cx="2575513" cy="584775"/>
          </a:xfrm>
          <a:prstGeom prst="rect">
            <a:avLst/>
          </a:prstGeom>
          <a:noFill/>
        </p:spPr>
        <p:txBody>
          <a:bodyPr wrap="none" rtlCol="0">
            <a:spAutoFit/>
          </a:bodyPr>
          <a:lstStyle/>
          <a:p>
            <a:r>
              <a:rPr lang="en-US" sz="3200" b="1" dirty="0">
                <a:latin typeface="Arial "/>
              </a:rPr>
              <a:t>ZONTA 1931</a:t>
            </a:r>
          </a:p>
        </p:txBody>
      </p:sp>
      <p:sp>
        <p:nvSpPr>
          <p:cNvPr id="7" name="TextBox 6">
            <a:extLst>
              <a:ext uri="{FF2B5EF4-FFF2-40B4-BE49-F238E27FC236}">
                <a16:creationId xmlns:a16="http://schemas.microsoft.com/office/drawing/2014/main" id="{7CB4953D-4B6A-1095-72C5-112BCC0A731D}"/>
              </a:ext>
            </a:extLst>
          </p:cNvPr>
          <p:cNvSpPr txBox="1"/>
          <p:nvPr/>
        </p:nvSpPr>
        <p:spPr>
          <a:xfrm>
            <a:off x="5428211" y="963005"/>
            <a:ext cx="6958572" cy="2308324"/>
          </a:xfrm>
          <a:prstGeom prst="rect">
            <a:avLst/>
          </a:prstGeom>
          <a:noFill/>
        </p:spPr>
        <p:txBody>
          <a:bodyPr wrap="none" rtlCol="0">
            <a:spAutoFit/>
          </a:bodyPr>
          <a:lstStyle/>
          <a:p>
            <a:r>
              <a:rPr lang="en-US" dirty="0"/>
              <a:t>“The club aims to arouse interest in debate and athletics, to</a:t>
            </a:r>
          </a:p>
          <a:p>
            <a:r>
              <a:rPr lang="en-US" dirty="0"/>
              <a:t>encourage fellowship among all the girls,  and to establish a </a:t>
            </a:r>
          </a:p>
          <a:p>
            <a:r>
              <a:rPr lang="en-US" dirty="0"/>
              <a:t>higher standard of scholarship.”</a:t>
            </a:r>
          </a:p>
          <a:p>
            <a:endParaRPr lang="en-US" dirty="0"/>
          </a:p>
          <a:p>
            <a:r>
              <a:rPr lang="en-US" dirty="0"/>
              <a:t>“Club members are required to attend all home games and every</a:t>
            </a:r>
          </a:p>
          <a:p>
            <a:r>
              <a:rPr lang="en-US" dirty="0"/>
              <a:t>one else is encouraged to follow this example.  The colorful display</a:t>
            </a:r>
          </a:p>
          <a:p>
            <a:r>
              <a:rPr lang="en-US" dirty="0"/>
              <a:t>of white </a:t>
            </a:r>
            <a:r>
              <a:rPr lang="en-US" dirty="0" err="1"/>
              <a:t>pleited</a:t>
            </a:r>
            <a:r>
              <a:rPr lang="en-US" dirty="0"/>
              <a:t> skirts, maroon sweaters, white Tam and gloves</a:t>
            </a:r>
          </a:p>
          <a:p>
            <a:r>
              <a:rPr lang="en-US" dirty="0"/>
              <a:t>is very striking.”</a:t>
            </a:r>
          </a:p>
        </p:txBody>
      </p:sp>
    </p:spTree>
    <p:extLst>
      <p:ext uri="{BB962C8B-B14F-4D97-AF65-F5344CB8AC3E}">
        <p14:creationId xmlns:p14="http://schemas.microsoft.com/office/powerpoint/2010/main" val="2067248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4297D3-EB49-2E81-435A-EE5CD063F81B}"/>
              </a:ext>
            </a:extLst>
          </p:cNvPr>
          <p:cNvPicPr>
            <a:picLocks noChangeAspect="1"/>
          </p:cNvPicPr>
          <p:nvPr/>
        </p:nvPicPr>
        <p:blipFill>
          <a:blip r:embed="rId2"/>
          <a:stretch>
            <a:fillRect/>
          </a:stretch>
        </p:blipFill>
        <p:spPr>
          <a:xfrm>
            <a:off x="7311044" y="-45720"/>
            <a:ext cx="4781519" cy="6858000"/>
          </a:xfrm>
          <a:prstGeom prst="rect">
            <a:avLst/>
          </a:prstGeom>
        </p:spPr>
      </p:pic>
      <p:sp>
        <p:nvSpPr>
          <p:cNvPr id="4" name="TextBox 3">
            <a:extLst>
              <a:ext uri="{FF2B5EF4-FFF2-40B4-BE49-F238E27FC236}">
                <a16:creationId xmlns:a16="http://schemas.microsoft.com/office/drawing/2014/main" id="{7C8D9F3A-48CC-252A-8CE8-8DEADFB1608F}"/>
              </a:ext>
            </a:extLst>
          </p:cNvPr>
          <p:cNvSpPr txBox="1"/>
          <p:nvPr/>
        </p:nvSpPr>
        <p:spPr>
          <a:xfrm>
            <a:off x="2094807" y="311727"/>
            <a:ext cx="2575513" cy="584775"/>
          </a:xfrm>
          <a:prstGeom prst="rect">
            <a:avLst/>
          </a:prstGeom>
          <a:noFill/>
        </p:spPr>
        <p:txBody>
          <a:bodyPr wrap="none" rtlCol="0">
            <a:spAutoFit/>
          </a:bodyPr>
          <a:lstStyle/>
          <a:p>
            <a:r>
              <a:rPr lang="en-US" sz="3200" b="1" dirty="0">
                <a:latin typeface="Arial "/>
              </a:rPr>
              <a:t>ZONTA 1932</a:t>
            </a:r>
          </a:p>
        </p:txBody>
      </p:sp>
      <p:sp>
        <p:nvSpPr>
          <p:cNvPr id="5" name="TextBox 4">
            <a:extLst>
              <a:ext uri="{FF2B5EF4-FFF2-40B4-BE49-F238E27FC236}">
                <a16:creationId xmlns:a16="http://schemas.microsoft.com/office/drawing/2014/main" id="{317FA8CD-6FBE-D1A3-0082-06E4089756F6}"/>
              </a:ext>
            </a:extLst>
          </p:cNvPr>
          <p:cNvSpPr txBox="1"/>
          <p:nvPr/>
        </p:nvSpPr>
        <p:spPr>
          <a:xfrm>
            <a:off x="295102" y="1043246"/>
            <a:ext cx="7015942" cy="1938992"/>
          </a:xfrm>
          <a:prstGeom prst="rect">
            <a:avLst/>
          </a:prstGeom>
          <a:noFill/>
        </p:spPr>
        <p:txBody>
          <a:bodyPr wrap="square" rtlCol="0">
            <a:spAutoFit/>
          </a:bodyPr>
          <a:lstStyle/>
          <a:p>
            <a:r>
              <a:rPr lang="en-US" sz="2400" dirty="0">
                <a:latin typeface="Arial "/>
              </a:rPr>
              <a:t>“The costume first selected was a maroon velvet jacket worn with a white skirt.  Since that time, however, a maroon sweater has been substituted for the jacket, while the addition of white shoes, gloves, and tam make a pleasing combination.”</a:t>
            </a:r>
          </a:p>
        </p:txBody>
      </p:sp>
      <p:pic>
        <p:nvPicPr>
          <p:cNvPr id="7" name="Picture 6">
            <a:extLst>
              <a:ext uri="{FF2B5EF4-FFF2-40B4-BE49-F238E27FC236}">
                <a16:creationId xmlns:a16="http://schemas.microsoft.com/office/drawing/2014/main" id="{2F7D5851-7C25-4119-B32A-48FF7B1B05DD}"/>
              </a:ext>
            </a:extLst>
          </p:cNvPr>
          <p:cNvPicPr>
            <a:picLocks noChangeAspect="1"/>
          </p:cNvPicPr>
          <p:nvPr/>
        </p:nvPicPr>
        <p:blipFill>
          <a:blip r:embed="rId3"/>
          <a:srcRect l="5040" r="9876"/>
          <a:stretch>
            <a:fillRect/>
          </a:stretch>
        </p:blipFill>
        <p:spPr>
          <a:xfrm>
            <a:off x="415636" y="3017539"/>
            <a:ext cx="3437313" cy="2391701"/>
          </a:xfrm>
          <a:prstGeom prst="rect">
            <a:avLst/>
          </a:prstGeom>
        </p:spPr>
      </p:pic>
      <p:pic>
        <p:nvPicPr>
          <p:cNvPr id="9" name="Picture 8">
            <a:extLst>
              <a:ext uri="{FF2B5EF4-FFF2-40B4-BE49-F238E27FC236}">
                <a16:creationId xmlns:a16="http://schemas.microsoft.com/office/drawing/2014/main" id="{0B67A1F7-115E-700A-0381-94360EDBCB26}"/>
              </a:ext>
            </a:extLst>
          </p:cNvPr>
          <p:cNvPicPr>
            <a:picLocks noChangeAspect="1"/>
          </p:cNvPicPr>
          <p:nvPr/>
        </p:nvPicPr>
        <p:blipFill>
          <a:blip r:embed="rId4"/>
          <a:srcRect l="11169" t="-5722" r="13587" b="5722"/>
          <a:stretch>
            <a:fillRect/>
          </a:stretch>
        </p:blipFill>
        <p:spPr>
          <a:xfrm>
            <a:off x="3973485" y="3602067"/>
            <a:ext cx="3126278" cy="2774110"/>
          </a:xfrm>
          <a:prstGeom prst="rect">
            <a:avLst/>
          </a:prstGeom>
        </p:spPr>
      </p:pic>
    </p:spTree>
    <p:extLst>
      <p:ext uri="{BB962C8B-B14F-4D97-AF65-F5344CB8AC3E}">
        <p14:creationId xmlns:p14="http://schemas.microsoft.com/office/powerpoint/2010/main" val="1125551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D3D942-107C-3CC7-0BE8-B30485B848D3}"/>
              </a:ext>
            </a:extLst>
          </p:cNvPr>
          <p:cNvPicPr>
            <a:picLocks noChangeAspect="1"/>
          </p:cNvPicPr>
          <p:nvPr/>
        </p:nvPicPr>
        <p:blipFill>
          <a:blip r:embed="rId2"/>
          <a:stretch>
            <a:fillRect/>
          </a:stretch>
        </p:blipFill>
        <p:spPr>
          <a:xfrm>
            <a:off x="2804670" y="0"/>
            <a:ext cx="9134670" cy="6858000"/>
          </a:xfrm>
          <a:prstGeom prst="rect">
            <a:avLst/>
          </a:prstGeom>
        </p:spPr>
      </p:pic>
      <p:sp>
        <p:nvSpPr>
          <p:cNvPr id="4" name="TextBox 3">
            <a:extLst>
              <a:ext uri="{FF2B5EF4-FFF2-40B4-BE49-F238E27FC236}">
                <a16:creationId xmlns:a16="http://schemas.microsoft.com/office/drawing/2014/main" id="{EF48CB2A-5018-C3BD-ECA8-012CF5BEA581}"/>
              </a:ext>
            </a:extLst>
          </p:cNvPr>
          <p:cNvSpPr txBox="1"/>
          <p:nvPr/>
        </p:nvSpPr>
        <p:spPr>
          <a:xfrm>
            <a:off x="112221" y="561109"/>
            <a:ext cx="2575513" cy="584775"/>
          </a:xfrm>
          <a:prstGeom prst="rect">
            <a:avLst/>
          </a:prstGeom>
          <a:noFill/>
        </p:spPr>
        <p:txBody>
          <a:bodyPr wrap="none" rtlCol="0">
            <a:spAutoFit/>
          </a:bodyPr>
          <a:lstStyle/>
          <a:p>
            <a:r>
              <a:rPr lang="en-US" sz="3200" b="1" dirty="0">
                <a:latin typeface="Arial "/>
              </a:rPr>
              <a:t>ZONTA 1933</a:t>
            </a:r>
          </a:p>
        </p:txBody>
      </p:sp>
      <p:sp>
        <p:nvSpPr>
          <p:cNvPr id="5" name="TextBox 4">
            <a:extLst>
              <a:ext uri="{FF2B5EF4-FFF2-40B4-BE49-F238E27FC236}">
                <a16:creationId xmlns:a16="http://schemas.microsoft.com/office/drawing/2014/main" id="{67AF144E-712D-1466-C17F-28C6EB9DBD7A}"/>
              </a:ext>
            </a:extLst>
          </p:cNvPr>
          <p:cNvSpPr txBox="1"/>
          <p:nvPr/>
        </p:nvSpPr>
        <p:spPr>
          <a:xfrm>
            <a:off x="252660" y="2152998"/>
            <a:ext cx="2327131" cy="4031873"/>
          </a:xfrm>
          <a:prstGeom prst="rect">
            <a:avLst/>
          </a:prstGeom>
          <a:noFill/>
        </p:spPr>
        <p:txBody>
          <a:bodyPr wrap="square" rtlCol="0">
            <a:spAutoFit/>
          </a:bodyPr>
          <a:lstStyle/>
          <a:p>
            <a:r>
              <a:rPr lang="en-US" sz="3200" b="1" dirty="0">
                <a:latin typeface="Arial "/>
              </a:rPr>
              <a:t>There are 28 Zonta</a:t>
            </a:r>
          </a:p>
          <a:p>
            <a:r>
              <a:rPr lang="en-US" sz="3200" b="1" dirty="0">
                <a:latin typeface="Arial "/>
              </a:rPr>
              <a:t>Members with</a:t>
            </a:r>
          </a:p>
          <a:p>
            <a:r>
              <a:rPr lang="en-US" sz="3200" b="1" dirty="0">
                <a:latin typeface="Arial "/>
              </a:rPr>
              <a:t>Mrs. Louise R. Allen as</a:t>
            </a:r>
          </a:p>
          <a:p>
            <a:r>
              <a:rPr lang="en-US" sz="3200" b="1" dirty="0">
                <a:latin typeface="Arial "/>
              </a:rPr>
              <a:t>Sponsor.</a:t>
            </a:r>
          </a:p>
        </p:txBody>
      </p:sp>
    </p:spTree>
    <p:extLst>
      <p:ext uri="{BB962C8B-B14F-4D97-AF65-F5344CB8AC3E}">
        <p14:creationId xmlns:p14="http://schemas.microsoft.com/office/powerpoint/2010/main" val="3368261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96BD2C-3420-19C9-2369-967EE4E1B933}"/>
              </a:ext>
            </a:extLst>
          </p:cNvPr>
          <p:cNvPicPr>
            <a:picLocks noChangeAspect="1"/>
          </p:cNvPicPr>
          <p:nvPr/>
        </p:nvPicPr>
        <p:blipFill>
          <a:blip r:embed="rId2"/>
          <a:stretch>
            <a:fillRect/>
          </a:stretch>
        </p:blipFill>
        <p:spPr>
          <a:xfrm>
            <a:off x="2473714" y="-312458"/>
            <a:ext cx="9778948" cy="7264655"/>
          </a:xfrm>
          <a:prstGeom prst="rect">
            <a:avLst/>
          </a:prstGeom>
        </p:spPr>
      </p:pic>
      <p:sp>
        <p:nvSpPr>
          <p:cNvPr id="4" name="TextBox 3">
            <a:extLst>
              <a:ext uri="{FF2B5EF4-FFF2-40B4-BE49-F238E27FC236}">
                <a16:creationId xmlns:a16="http://schemas.microsoft.com/office/drawing/2014/main" id="{EF07D14F-90A6-527C-BE14-814B53B5888B}"/>
              </a:ext>
            </a:extLst>
          </p:cNvPr>
          <p:cNvSpPr txBox="1"/>
          <p:nvPr/>
        </p:nvSpPr>
        <p:spPr>
          <a:xfrm>
            <a:off x="322896" y="115393"/>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1934</a:t>
            </a:r>
          </a:p>
        </p:txBody>
      </p:sp>
      <p:sp>
        <p:nvSpPr>
          <p:cNvPr id="6" name="TextBox 5">
            <a:extLst>
              <a:ext uri="{FF2B5EF4-FFF2-40B4-BE49-F238E27FC236}">
                <a16:creationId xmlns:a16="http://schemas.microsoft.com/office/drawing/2014/main" id="{3E92B435-5E71-BC8D-5F2D-ED757416CF3A}"/>
              </a:ext>
            </a:extLst>
          </p:cNvPr>
          <p:cNvSpPr txBox="1"/>
          <p:nvPr/>
        </p:nvSpPr>
        <p:spPr>
          <a:xfrm>
            <a:off x="43973" y="2782669"/>
            <a:ext cx="2371162"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a:t>
            </a:r>
          </a:p>
          <a:p>
            <a:r>
              <a:rPr lang="en-US" sz="2400" b="1" dirty="0">
                <a:latin typeface="Arial" panose="020B0604020202020204" pitchFamily="34" charset="0"/>
                <a:cs typeface="Arial" panose="020B0604020202020204" pitchFamily="34" charset="0"/>
              </a:rPr>
              <a:t>Mrs. Louise R. </a:t>
            </a:r>
          </a:p>
          <a:p>
            <a:r>
              <a:rPr lang="en-US" sz="2400" b="1" dirty="0">
                <a:latin typeface="Arial" panose="020B0604020202020204" pitchFamily="34" charset="0"/>
                <a:cs typeface="Arial" panose="020B0604020202020204" pitchFamily="34" charset="0"/>
              </a:rPr>
              <a:t>Allen</a:t>
            </a:r>
          </a:p>
        </p:txBody>
      </p:sp>
    </p:spTree>
    <p:extLst>
      <p:ext uri="{BB962C8B-B14F-4D97-AF65-F5344CB8AC3E}">
        <p14:creationId xmlns:p14="http://schemas.microsoft.com/office/powerpoint/2010/main" val="24204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906484-4268-1C26-547E-F98F4A0F6FC5}"/>
              </a:ext>
            </a:extLst>
          </p:cNvPr>
          <p:cNvPicPr>
            <a:picLocks noChangeAspect="1"/>
          </p:cNvPicPr>
          <p:nvPr/>
        </p:nvPicPr>
        <p:blipFill>
          <a:blip r:embed="rId2"/>
          <a:stretch>
            <a:fillRect/>
          </a:stretch>
        </p:blipFill>
        <p:spPr>
          <a:xfrm>
            <a:off x="3627830" y="1483566"/>
            <a:ext cx="8564170" cy="4963218"/>
          </a:xfrm>
          <a:prstGeom prst="rect">
            <a:avLst/>
          </a:prstGeom>
        </p:spPr>
      </p:pic>
      <p:sp>
        <p:nvSpPr>
          <p:cNvPr id="4" name="TextBox 3">
            <a:extLst>
              <a:ext uri="{FF2B5EF4-FFF2-40B4-BE49-F238E27FC236}">
                <a16:creationId xmlns:a16="http://schemas.microsoft.com/office/drawing/2014/main" id="{1C083116-A160-E032-5DF7-C23CE42EDB11}"/>
              </a:ext>
            </a:extLst>
          </p:cNvPr>
          <p:cNvSpPr txBox="1"/>
          <p:nvPr/>
        </p:nvSpPr>
        <p:spPr>
          <a:xfrm>
            <a:off x="6783185" y="374073"/>
            <a:ext cx="2575513" cy="584775"/>
          </a:xfrm>
          <a:prstGeom prst="rect">
            <a:avLst/>
          </a:prstGeom>
          <a:noFill/>
        </p:spPr>
        <p:txBody>
          <a:bodyPr wrap="none" rtlCol="0">
            <a:spAutoFit/>
          </a:bodyPr>
          <a:lstStyle/>
          <a:p>
            <a:r>
              <a:rPr lang="en-US" sz="3200" b="1" dirty="0">
                <a:latin typeface="Arial "/>
              </a:rPr>
              <a:t>ZONTA 1935</a:t>
            </a:r>
          </a:p>
        </p:txBody>
      </p:sp>
      <p:sp>
        <p:nvSpPr>
          <p:cNvPr id="5" name="TextBox 4">
            <a:extLst>
              <a:ext uri="{FF2B5EF4-FFF2-40B4-BE49-F238E27FC236}">
                <a16:creationId xmlns:a16="http://schemas.microsoft.com/office/drawing/2014/main" id="{0F901883-42EF-2187-6685-59150EF294C8}"/>
              </a:ext>
            </a:extLst>
          </p:cNvPr>
          <p:cNvSpPr txBox="1"/>
          <p:nvPr/>
        </p:nvSpPr>
        <p:spPr>
          <a:xfrm>
            <a:off x="232756" y="1022465"/>
            <a:ext cx="3155705" cy="4985980"/>
          </a:xfrm>
          <a:prstGeom prst="rect">
            <a:avLst/>
          </a:prstGeom>
          <a:noFill/>
        </p:spPr>
        <p:txBody>
          <a:bodyPr wrap="square" rtlCol="0">
            <a:spAutoFit/>
          </a:bodyPr>
          <a:lstStyle/>
          <a:p>
            <a:r>
              <a:rPr lang="en-US" sz="2400" b="1" dirty="0">
                <a:latin typeface="Arial "/>
              </a:rPr>
              <a:t>Dorothy Baker, President</a:t>
            </a:r>
          </a:p>
          <a:p>
            <a:endParaRPr lang="en-US" dirty="0"/>
          </a:p>
          <a:p>
            <a:endParaRPr lang="en-US" dirty="0"/>
          </a:p>
          <a:p>
            <a:pPr marL="285750" indent="-285750">
              <a:buFont typeface="Arial" panose="020B0604020202020204" pitchFamily="34" charset="0"/>
              <a:buChar char="•"/>
            </a:pPr>
            <a:r>
              <a:rPr lang="en-US" dirty="0">
                <a:latin typeface="Arial "/>
              </a:rPr>
              <a:t>Annual Rush Party</a:t>
            </a:r>
          </a:p>
          <a:p>
            <a:pPr marL="285750" indent="-285750">
              <a:buFont typeface="Arial" panose="020B0604020202020204" pitchFamily="34" charset="0"/>
              <a:buChar char="•"/>
            </a:pPr>
            <a:r>
              <a:rPr lang="en-US" dirty="0">
                <a:latin typeface="Arial "/>
              </a:rPr>
              <a:t>“Black and Silver” Party in the Crystal Room</a:t>
            </a:r>
          </a:p>
          <a:p>
            <a:pPr marL="285750" indent="-285750">
              <a:buFont typeface="Arial" panose="020B0604020202020204" pitchFamily="34" charset="0"/>
              <a:buChar char="•"/>
            </a:pPr>
            <a:r>
              <a:rPr lang="en-US" dirty="0">
                <a:latin typeface="Arial "/>
              </a:rPr>
              <a:t>Mid winter warming up party with skating and chili</a:t>
            </a:r>
          </a:p>
          <a:p>
            <a:pPr marL="285750" indent="-285750">
              <a:buFont typeface="Arial" panose="020B0604020202020204" pitchFamily="34" charset="0"/>
              <a:buChar char="•"/>
            </a:pPr>
            <a:r>
              <a:rPr lang="en-US" dirty="0">
                <a:latin typeface="Arial "/>
              </a:rPr>
              <a:t>Spring formal carried out in the Oriental vein</a:t>
            </a:r>
          </a:p>
          <a:p>
            <a:endParaRPr lang="en-US" dirty="0">
              <a:latin typeface="Arial "/>
            </a:endParaRPr>
          </a:p>
          <a:p>
            <a:endParaRPr lang="en-US" dirty="0">
              <a:latin typeface="Arial "/>
            </a:endParaRPr>
          </a:p>
          <a:p>
            <a:r>
              <a:rPr lang="en-US" dirty="0">
                <a:latin typeface="Arial "/>
              </a:rPr>
              <a:t>Costumes are white sailor hats, white skirts, and white turtle-neck sweaters with the emblem PU on the back. </a:t>
            </a:r>
          </a:p>
        </p:txBody>
      </p:sp>
    </p:spTree>
    <p:extLst>
      <p:ext uri="{BB962C8B-B14F-4D97-AF65-F5344CB8AC3E}">
        <p14:creationId xmlns:p14="http://schemas.microsoft.com/office/powerpoint/2010/main" val="3350270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ACBE0E-358A-79AC-87EF-650844CFB95E}"/>
              </a:ext>
            </a:extLst>
          </p:cNvPr>
          <p:cNvPicPr>
            <a:picLocks noChangeAspect="1"/>
          </p:cNvPicPr>
          <p:nvPr/>
        </p:nvPicPr>
        <p:blipFill>
          <a:blip r:embed="rId2"/>
          <a:stretch>
            <a:fillRect/>
          </a:stretch>
        </p:blipFill>
        <p:spPr>
          <a:xfrm>
            <a:off x="-66498" y="150615"/>
            <a:ext cx="8487217" cy="4816240"/>
          </a:xfrm>
          <a:prstGeom prst="rect">
            <a:avLst/>
          </a:prstGeom>
        </p:spPr>
      </p:pic>
      <p:pic>
        <p:nvPicPr>
          <p:cNvPr id="5" name="Picture 4">
            <a:extLst>
              <a:ext uri="{FF2B5EF4-FFF2-40B4-BE49-F238E27FC236}">
                <a16:creationId xmlns:a16="http://schemas.microsoft.com/office/drawing/2014/main" id="{4EED672D-F319-566B-630D-FE30A0A2F2CA}"/>
              </a:ext>
            </a:extLst>
          </p:cNvPr>
          <p:cNvPicPr>
            <a:picLocks noChangeAspect="1"/>
          </p:cNvPicPr>
          <p:nvPr/>
        </p:nvPicPr>
        <p:blipFill>
          <a:blip r:embed="rId3"/>
          <a:stretch>
            <a:fillRect/>
          </a:stretch>
        </p:blipFill>
        <p:spPr>
          <a:xfrm>
            <a:off x="8434083" y="0"/>
            <a:ext cx="3728041" cy="6858000"/>
          </a:xfrm>
          <a:prstGeom prst="rect">
            <a:avLst/>
          </a:prstGeom>
        </p:spPr>
      </p:pic>
      <p:sp>
        <p:nvSpPr>
          <p:cNvPr id="6" name="TextBox 5">
            <a:extLst>
              <a:ext uri="{FF2B5EF4-FFF2-40B4-BE49-F238E27FC236}">
                <a16:creationId xmlns:a16="http://schemas.microsoft.com/office/drawing/2014/main" id="{55B74EBC-2DAF-325D-F246-E0D67B2EA52D}"/>
              </a:ext>
            </a:extLst>
          </p:cNvPr>
          <p:cNvSpPr txBox="1"/>
          <p:nvPr/>
        </p:nvSpPr>
        <p:spPr>
          <a:xfrm>
            <a:off x="3395749" y="5191298"/>
            <a:ext cx="2575513" cy="584775"/>
          </a:xfrm>
          <a:prstGeom prst="rect">
            <a:avLst/>
          </a:prstGeom>
          <a:noFill/>
        </p:spPr>
        <p:txBody>
          <a:bodyPr wrap="none" rtlCol="0">
            <a:spAutoFit/>
          </a:bodyPr>
          <a:lstStyle/>
          <a:p>
            <a:r>
              <a:rPr lang="en-US" sz="3200" b="1" dirty="0">
                <a:latin typeface="Arial "/>
              </a:rPr>
              <a:t>ZONTA 1936</a:t>
            </a:r>
          </a:p>
        </p:txBody>
      </p:sp>
      <p:sp>
        <p:nvSpPr>
          <p:cNvPr id="7" name="TextBox 6">
            <a:extLst>
              <a:ext uri="{FF2B5EF4-FFF2-40B4-BE49-F238E27FC236}">
                <a16:creationId xmlns:a16="http://schemas.microsoft.com/office/drawing/2014/main" id="{A27BC5C4-6E4F-16F8-A509-91B86B969D9E}"/>
              </a:ext>
            </a:extLst>
          </p:cNvPr>
          <p:cNvSpPr txBox="1"/>
          <p:nvPr/>
        </p:nvSpPr>
        <p:spPr>
          <a:xfrm>
            <a:off x="810491" y="5985164"/>
            <a:ext cx="3031599" cy="369332"/>
          </a:xfrm>
          <a:prstGeom prst="rect">
            <a:avLst/>
          </a:prstGeom>
          <a:noFill/>
        </p:spPr>
        <p:txBody>
          <a:bodyPr wrap="none" rtlCol="0">
            <a:spAutoFit/>
          </a:bodyPr>
          <a:lstStyle/>
          <a:p>
            <a:r>
              <a:rPr lang="en-US" b="1" dirty="0">
                <a:latin typeface="Arial "/>
              </a:rPr>
              <a:t>Edna Campbell, President</a:t>
            </a:r>
          </a:p>
        </p:txBody>
      </p:sp>
      <p:sp>
        <p:nvSpPr>
          <p:cNvPr id="9" name="TextBox 8">
            <a:extLst>
              <a:ext uri="{FF2B5EF4-FFF2-40B4-BE49-F238E27FC236}">
                <a16:creationId xmlns:a16="http://schemas.microsoft.com/office/drawing/2014/main" id="{626FF258-0B2D-38D5-279B-B917FFE54EA9}"/>
              </a:ext>
            </a:extLst>
          </p:cNvPr>
          <p:cNvSpPr txBox="1"/>
          <p:nvPr/>
        </p:nvSpPr>
        <p:spPr>
          <a:xfrm>
            <a:off x="5000643" y="5943274"/>
            <a:ext cx="3433440" cy="369332"/>
          </a:xfrm>
          <a:prstGeom prst="rect">
            <a:avLst/>
          </a:prstGeom>
          <a:noFill/>
        </p:spPr>
        <p:txBody>
          <a:bodyPr wrap="none" rtlCol="0">
            <a:spAutoFit/>
          </a:bodyPr>
          <a:lstStyle/>
          <a:p>
            <a:r>
              <a:rPr lang="en-US" b="1" dirty="0">
                <a:latin typeface="Arial "/>
              </a:rPr>
              <a:t>Sponsor, Mrs. Louise R. Allen</a:t>
            </a:r>
          </a:p>
        </p:txBody>
      </p:sp>
    </p:spTree>
    <p:extLst>
      <p:ext uri="{BB962C8B-B14F-4D97-AF65-F5344CB8AC3E}">
        <p14:creationId xmlns:p14="http://schemas.microsoft.com/office/powerpoint/2010/main" val="2136379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79BB92-07F2-6D13-B065-49CF8F61367E}"/>
              </a:ext>
            </a:extLst>
          </p:cNvPr>
          <p:cNvPicPr>
            <a:picLocks noChangeAspect="1"/>
          </p:cNvPicPr>
          <p:nvPr/>
        </p:nvPicPr>
        <p:blipFill>
          <a:blip r:embed="rId2"/>
          <a:stretch>
            <a:fillRect/>
          </a:stretch>
        </p:blipFill>
        <p:spPr>
          <a:xfrm>
            <a:off x="110752" y="1819136"/>
            <a:ext cx="9296917" cy="4739605"/>
          </a:xfrm>
          <a:prstGeom prst="rect">
            <a:avLst/>
          </a:prstGeom>
        </p:spPr>
      </p:pic>
      <p:pic>
        <p:nvPicPr>
          <p:cNvPr id="5" name="Picture 4">
            <a:extLst>
              <a:ext uri="{FF2B5EF4-FFF2-40B4-BE49-F238E27FC236}">
                <a16:creationId xmlns:a16="http://schemas.microsoft.com/office/drawing/2014/main" id="{3065BF5B-9B35-1830-FA10-20EC3BA82643}"/>
              </a:ext>
            </a:extLst>
          </p:cNvPr>
          <p:cNvPicPr>
            <a:picLocks noChangeAspect="1"/>
          </p:cNvPicPr>
          <p:nvPr/>
        </p:nvPicPr>
        <p:blipFill>
          <a:blip r:embed="rId3"/>
          <a:stretch>
            <a:fillRect/>
          </a:stretch>
        </p:blipFill>
        <p:spPr>
          <a:xfrm>
            <a:off x="9565341" y="36484"/>
            <a:ext cx="2501354" cy="2832222"/>
          </a:xfrm>
          <a:prstGeom prst="rect">
            <a:avLst/>
          </a:prstGeom>
        </p:spPr>
      </p:pic>
      <p:sp>
        <p:nvSpPr>
          <p:cNvPr id="6" name="TextBox 5">
            <a:extLst>
              <a:ext uri="{FF2B5EF4-FFF2-40B4-BE49-F238E27FC236}">
                <a16:creationId xmlns:a16="http://schemas.microsoft.com/office/drawing/2014/main" id="{44B737CE-6CA1-8A34-7CAA-99C6F4858D7D}"/>
              </a:ext>
            </a:extLst>
          </p:cNvPr>
          <p:cNvSpPr txBox="1"/>
          <p:nvPr/>
        </p:nvSpPr>
        <p:spPr>
          <a:xfrm>
            <a:off x="3225338" y="719051"/>
            <a:ext cx="2575513" cy="584775"/>
          </a:xfrm>
          <a:prstGeom prst="rect">
            <a:avLst/>
          </a:prstGeom>
          <a:noFill/>
        </p:spPr>
        <p:txBody>
          <a:bodyPr wrap="none" rtlCol="0">
            <a:spAutoFit/>
          </a:bodyPr>
          <a:lstStyle/>
          <a:p>
            <a:r>
              <a:rPr lang="en-US" sz="3200" b="1" dirty="0">
                <a:latin typeface="Arial "/>
              </a:rPr>
              <a:t>ZONTA 1937</a:t>
            </a:r>
          </a:p>
        </p:txBody>
      </p:sp>
      <p:sp>
        <p:nvSpPr>
          <p:cNvPr id="7" name="TextBox 6">
            <a:extLst>
              <a:ext uri="{FF2B5EF4-FFF2-40B4-BE49-F238E27FC236}">
                <a16:creationId xmlns:a16="http://schemas.microsoft.com/office/drawing/2014/main" id="{D900F5BA-557C-AD93-0ECB-CD043EDA4393}"/>
              </a:ext>
            </a:extLst>
          </p:cNvPr>
          <p:cNvSpPr txBox="1"/>
          <p:nvPr/>
        </p:nvSpPr>
        <p:spPr>
          <a:xfrm>
            <a:off x="9439104" y="3054929"/>
            <a:ext cx="2813591" cy="3416320"/>
          </a:xfrm>
          <a:prstGeom prst="rect">
            <a:avLst/>
          </a:prstGeom>
          <a:noFill/>
        </p:spPr>
        <p:txBody>
          <a:bodyPr wrap="none" rtlCol="0">
            <a:spAutoFit/>
          </a:bodyPr>
          <a:lstStyle/>
          <a:p>
            <a:r>
              <a:rPr lang="en-US" dirty="0">
                <a:latin typeface="Arial "/>
              </a:rPr>
              <a:t>Rush Party “Good Times</a:t>
            </a:r>
          </a:p>
          <a:p>
            <a:r>
              <a:rPr lang="en-US" dirty="0">
                <a:latin typeface="Arial "/>
              </a:rPr>
              <a:t>For All”</a:t>
            </a:r>
          </a:p>
          <a:p>
            <a:endParaRPr lang="en-US" dirty="0">
              <a:latin typeface="Arial "/>
            </a:endParaRPr>
          </a:p>
          <a:p>
            <a:r>
              <a:rPr lang="en-US" dirty="0">
                <a:latin typeface="Arial "/>
              </a:rPr>
              <a:t>Pledges serve 5 weeks of</a:t>
            </a:r>
          </a:p>
          <a:p>
            <a:r>
              <a:rPr lang="en-US" dirty="0" err="1">
                <a:latin typeface="Arial "/>
              </a:rPr>
              <a:t>Pledgeship</a:t>
            </a:r>
            <a:endParaRPr lang="en-US" dirty="0">
              <a:latin typeface="Arial "/>
            </a:endParaRPr>
          </a:p>
          <a:p>
            <a:endParaRPr lang="en-US" dirty="0">
              <a:latin typeface="Arial "/>
            </a:endParaRPr>
          </a:p>
          <a:p>
            <a:r>
              <a:rPr lang="en-US" dirty="0">
                <a:latin typeface="Arial "/>
              </a:rPr>
              <a:t>Skating party and chili</a:t>
            </a:r>
          </a:p>
          <a:p>
            <a:endParaRPr lang="en-US" dirty="0">
              <a:latin typeface="Arial "/>
            </a:endParaRPr>
          </a:p>
          <a:p>
            <a:r>
              <a:rPr lang="en-US" dirty="0">
                <a:latin typeface="Arial "/>
              </a:rPr>
              <a:t>Sweetheart Banquet</a:t>
            </a:r>
          </a:p>
          <a:p>
            <a:endParaRPr lang="en-US" dirty="0">
              <a:latin typeface="Arial "/>
            </a:endParaRPr>
          </a:p>
          <a:p>
            <a:r>
              <a:rPr lang="en-US" dirty="0">
                <a:latin typeface="Arial "/>
              </a:rPr>
              <a:t>Spring formal</a:t>
            </a:r>
          </a:p>
          <a:p>
            <a:endParaRPr lang="en-US" dirty="0"/>
          </a:p>
        </p:txBody>
      </p:sp>
    </p:spTree>
    <p:extLst>
      <p:ext uri="{BB962C8B-B14F-4D97-AF65-F5344CB8AC3E}">
        <p14:creationId xmlns:p14="http://schemas.microsoft.com/office/powerpoint/2010/main" val="911910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2FB460-7DFD-8A3D-47D4-D200433AEDFA}"/>
              </a:ext>
            </a:extLst>
          </p:cNvPr>
          <p:cNvPicPr>
            <a:picLocks noChangeAspect="1"/>
          </p:cNvPicPr>
          <p:nvPr/>
        </p:nvPicPr>
        <p:blipFill>
          <a:blip r:embed="rId2"/>
          <a:srcRect t="2488" b="980"/>
          <a:stretch>
            <a:fillRect/>
          </a:stretch>
        </p:blipFill>
        <p:spPr>
          <a:xfrm>
            <a:off x="-76906" y="105508"/>
            <a:ext cx="5943600" cy="6752492"/>
          </a:xfrm>
          <a:prstGeom prst="rect">
            <a:avLst/>
          </a:prstGeom>
        </p:spPr>
      </p:pic>
      <p:sp>
        <p:nvSpPr>
          <p:cNvPr id="3" name="TextBox 2">
            <a:extLst>
              <a:ext uri="{FF2B5EF4-FFF2-40B4-BE49-F238E27FC236}">
                <a16:creationId xmlns:a16="http://schemas.microsoft.com/office/drawing/2014/main" id="{8521393B-74AF-C242-FCC8-DB7C6768F60F}"/>
              </a:ext>
            </a:extLst>
          </p:cNvPr>
          <p:cNvSpPr txBox="1"/>
          <p:nvPr/>
        </p:nvSpPr>
        <p:spPr>
          <a:xfrm>
            <a:off x="8139166" y="382021"/>
            <a:ext cx="1729098" cy="1077218"/>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1938 </a:t>
            </a:r>
          </a:p>
        </p:txBody>
      </p:sp>
      <p:pic>
        <p:nvPicPr>
          <p:cNvPr id="5" name="Picture 4">
            <a:extLst>
              <a:ext uri="{FF2B5EF4-FFF2-40B4-BE49-F238E27FC236}">
                <a16:creationId xmlns:a16="http://schemas.microsoft.com/office/drawing/2014/main" id="{153DA946-FCA7-F05E-D8CB-FE91313FAC90}"/>
              </a:ext>
            </a:extLst>
          </p:cNvPr>
          <p:cNvPicPr>
            <a:picLocks noChangeAspect="1"/>
          </p:cNvPicPr>
          <p:nvPr/>
        </p:nvPicPr>
        <p:blipFill>
          <a:blip r:embed="rId3"/>
          <a:srcRect l="8062" t="3935" r="8032" b="3935"/>
          <a:stretch>
            <a:fillRect/>
          </a:stretch>
        </p:blipFill>
        <p:spPr>
          <a:xfrm>
            <a:off x="5112327" y="3024229"/>
            <a:ext cx="7028409" cy="3646740"/>
          </a:xfrm>
          <a:prstGeom prst="rect">
            <a:avLst/>
          </a:prstGeom>
        </p:spPr>
      </p:pic>
      <p:pic>
        <p:nvPicPr>
          <p:cNvPr id="7" name="Picture 6">
            <a:extLst>
              <a:ext uri="{FF2B5EF4-FFF2-40B4-BE49-F238E27FC236}">
                <a16:creationId xmlns:a16="http://schemas.microsoft.com/office/drawing/2014/main" id="{0AB9B8DB-3BD3-33A8-AD77-2D91711D0358}"/>
              </a:ext>
            </a:extLst>
          </p:cNvPr>
          <p:cNvPicPr>
            <a:picLocks noChangeAspect="1"/>
          </p:cNvPicPr>
          <p:nvPr/>
        </p:nvPicPr>
        <p:blipFill>
          <a:blip r:embed="rId4"/>
          <a:stretch>
            <a:fillRect/>
          </a:stretch>
        </p:blipFill>
        <p:spPr>
          <a:xfrm>
            <a:off x="10460181" y="426933"/>
            <a:ext cx="1548029" cy="2815031"/>
          </a:xfrm>
          <a:prstGeom prst="rect">
            <a:avLst/>
          </a:prstGeom>
        </p:spPr>
      </p:pic>
      <p:sp>
        <p:nvSpPr>
          <p:cNvPr id="8" name="TextBox 7">
            <a:extLst>
              <a:ext uri="{FF2B5EF4-FFF2-40B4-BE49-F238E27FC236}">
                <a16:creationId xmlns:a16="http://schemas.microsoft.com/office/drawing/2014/main" id="{73A17669-7987-E86A-15D3-6D9D518DAADF}"/>
              </a:ext>
            </a:extLst>
          </p:cNvPr>
          <p:cNvSpPr txBox="1"/>
          <p:nvPr/>
        </p:nvSpPr>
        <p:spPr>
          <a:xfrm>
            <a:off x="6309360" y="1995055"/>
            <a:ext cx="2274982" cy="923330"/>
          </a:xfrm>
          <a:prstGeom prst="rect">
            <a:avLst/>
          </a:prstGeom>
          <a:noFill/>
        </p:spPr>
        <p:txBody>
          <a:bodyPr wrap="none" rtlCol="0">
            <a:spAutoFit/>
          </a:bodyPr>
          <a:lstStyle/>
          <a:p>
            <a:r>
              <a:rPr lang="en-US" dirty="0">
                <a:latin typeface="Arial "/>
              </a:rPr>
              <a:t>Sponsor,</a:t>
            </a:r>
          </a:p>
          <a:p>
            <a:r>
              <a:rPr lang="en-US" dirty="0">
                <a:latin typeface="Arial "/>
              </a:rPr>
              <a:t>Mrs. Edward Jelsma</a:t>
            </a:r>
          </a:p>
          <a:p>
            <a:endParaRPr lang="en-US" dirty="0">
              <a:latin typeface="Arial "/>
            </a:endParaRPr>
          </a:p>
        </p:txBody>
      </p:sp>
    </p:spTree>
    <p:extLst>
      <p:ext uri="{BB962C8B-B14F-4D97-AF65-F5344CB8AC3E}">
        <p14:creationId xmlns:p14="http://schemas.microsoft.com/office/powerpoint/2010/main" val="281998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BF811A-0128-FD8C-5B49-D5DC9EF9FB09}"/>
              </a:ext>
            </a:extLst>
          </p:cNvPr>
          <p:cNvPicPr>
            <a:picLocks noChangeAspect="1"/>
          </p:cNvPicPr>
          <p:nvPr/>
        </p:nvPicPr>
        <p:blipFill>
          <a:blip r:embed="rId2"/>
          <a:stretch>
            <a:fillRect/>
          </a:stretch>
        </p:blipFill>
        <p:spPr>
          <a:xfrm>
            <a:off x="94735" y="5025"/>
            <a:ext cx="2615789" cy="6858000"/>
          </a:xfrm>
          <a:prstGeom prst="rect">
            <a:avLst/>
          </a:prstGeom>
        </p:spPr>
      </p:pic>
      <p:sp>
        <p:nvSpPr>
          <p:cNvPr id="4" name="TextBox 3">
            <a:extLst>
              <a:ext uri="{FF2B5EF4-FFF2-40B4-BE49-F238E27FC236}">
                <a16:creationId xmlns:a16="http://schemas.microsoft.com/office/drawing/2014/main" id="{FFE3478F-28C1-7637-7A68-EA9496283160}"/>
              </a:ext>
            </a:extLst>
          </p:cNvPr>
          <p:cNvSpPr txBox="1"/>
          <p:nvPr/>
        </p:nvSpPr>
        <p:spPr>
          <a:xfrm>
            <a:off x="3014506" y="597877"/>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1939</a:t>
            </a:r>
          </a:p>
        </p:txBody>
      </p:sp>
      <p:pic>
        <p:nvPicPr>
          <p:cNvPr id="6" name="Picture 5">
            <a:extLst>
              <a:ext uri="{FF2B5EF4-FFF2-40B4-BE49-F238E27FC236}">
                <a16:creationId xmlns:a16="http://schemas.microsoft.com/office/drawing/2014/main" id="{5E15EBE8-8513-6DFA-641A-8D717EDEBA60}"/>
              </a:ext>
            </a:extLst>
          </p:cNvPr>
          <p:cNvPicPr>
            <a:picLocks noChangeAspect="1"/>
          </p:cNvPicPr>
          <p:nvPr/>
        </p:nvPicPr>
        <p:blipFill>
          <a:blip r:embed="rId3"/>
          <a:stretch>
            <a:fillRect/>
          </a:stretch>
        </p:blipFill>
        <p:spPr>
          <a:xfrm>
            <a:off x="3259433" y="3429000"/>
            <a:ext cx="2276793" cy="3134162"/>
          </a:xfrm>
          <a:prstGeom prst="rect">
            <a:avLst/>
          </a:prstGeom>
        </p:spPr>
      </p:pic>
      <p:pic>
        <p:nvPicPr>
          <p:cNvPr id="8" name="Picture 7">
            <a:extLst>
              <a:ext uri="{FF2B5EF4-FFF2-40B4-BE49-F238E27FC236}">
                <a16:creationId xmlns:a16="http://schemas.microsoft.com/office/drawing/2014/main" id="{2A293241-ED4B-CDBB-E1D4-5A6AD096208E}"/>
              </a:ext>
            </a:extLst>
          </p:cNvPr>
          <p:cNvPicPr>
            <a:picLocks noChangeAspect="1"/>
          </p:cNvPicPr>
          <p:nvPr/>
        </p:nvPicPr>
        <p:blipFill>
          <a:blip r:embed="rId4"/>
          <a:srcRect l="5548" t="14415" r="4905" b="3646"/>
          <a:stretch>
            <a:fillRect/>
          </a:stretch>
        </p:blipFill>
        <p:spPr>
          <a:xfrm>
            <a:off x="4870440" y="21119"/>
            <a:ext cx="7321560" cy="3541022"/>
          </a:xfrm>
          <a:prstGeom prst="rect">
            <a:avLst/>
          </a:prstGeom>
        </p:spPr>
      </p:pic>
      <p:sp>
        <p:nvSpPr>
          <p:cNvPr id="5" name="TextBox 4">
            <a:extLst>
              <a:ext uri="{FF2B5EF4-FFF2-40B4-BE49-F238E27FC236}">
                <a16:creationId xmlns:a16="http://schemas.microsoft.com/office/drawing/2014/main" id="{F700082A-867B-202F-9C84-97C502A7B9C9}"/>
              </a:ext>
            </a:extLst>
          </p:cNvPr>
          <p:cNvSpPr txBox="1"/>
          <p:nvPr/>
        </p:nvSpPr>
        <p:spPr>
          <a:xfrm>
            <a:off x="6392923" y="3608294"/>
            <a:ext cx="5033557" cy="2923877"/>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Sponsor, Miss McConnel</a:t>
            </a:r>
          </a:p>
          <a:p>
            <a:r>
              <a:rPr lang="en-US" sz="3200" b="1" dirty="0">
                <a:latin typeface="Arial" panose="020B0604020202020204" pitchFamily="34" charset="0"/>
                <a:cs typeface="Arial" panose="020B0604020202020204" pitchFamily="34" charset="0"/>
              </a:rPr>
              <a:t>Membership of 20</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Midwinter Sweetheart formal</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Spring Formal</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Rush Party</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Several swell </a:t>
            </a:r>
            <a:r>
              <a:rPr lang="en-US" sz="2400" b="1" dirty="0" err="1">
                <a:latin typeface="Arial" panose="020B0604020202020204" pitchFamily="34" charset="0"/>
                <a:cs typeface="Arial" panose="020B0604020202020204" pitchFamily="34" charset="0"/>
              </a:rPr>
              <a:t>informals</a:t>
            </a:r>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2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E765D4-09A0-E32F-F6EE-AE35FF3850BF}"/>
              </a:ext>
            </a:extLst>
          </p:cNvPr>
          <p:cNvPicPr>
            <a:picLocks noChangeAspect="1"/>
          </p:cNvPicPr>
          <p:nvPr/>
        </p:nvPicPr>
        <p:blipFill>
          <a:blip r:embed="rId2"/>
          <a:stretch>
            <a:fillRect/>
          </a:stretch>
        </p:blipFill>
        <p:spPr>
          <a:xfrm>
            <a:off x="1838462" y="0"/>
            <a:ext cx="10281119" cy="6858000"/>
          </a:xfrm>
          <a:prstGeom prst="rect">
            <a:avLst/>
          </a:prstGeom>
        </p:spPr>
      </p:pic>
      <p:sp>
        <p:nvSpPr>
          <p:cNvPr id="4" name="TextBox 3">
            <a:extLst>
              <a:ext uri="{FF2B5EF4-FFF2-40B4-BE49-F238E27FC236}">
                <a16:creationId xmlns:a16="http://schemas.microsoft.com/office/drawing/2014/main" id="{B5D60B76-D6D3-E22C-B12D-EB740E512CE4}"/>
              </a:ext>
            </a:extLst>
          </p:cNvPr>
          <p:cNvSpPr txBox="1"/>
          <p:nvPr/>
        </p:nvSpPr>
        <p:spPr>
          <a:xfrm>
            <a:off x="76413" y="694765"/>
            <a:ext cx="2029530" cy="2554545"/>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1940</a:t>
            </a:r>
          </a:p>
          <a:p>
            <a:pPr algn="ctr"/>
            <a:r>
              <a:rPr lang="en-US" sz="3200" b="1" dirty="0">
                <a:latin typeface="Arial" panose="020B0604020202020204" pitchFamily="34" charset="0"/>
                <a:cs typeface="Arial" panose="020B0604020202020204" pitchFamily="34" charset="0"/>
              </a:rPr>
              <a:t>Yearbook</a:t>
            </a:r>
          </a:p>
          <a:p>
            <a:pPr algn="ctr"/>
            <a:r>
              <a:rPr lang="en-US" sz="3200" b="1" dirty="0">
                <a:latin typeface="Arial" panose="020B0604020202020204" pitchFamily="34" charset="0"/>
                <a:cs typeface="Arial" panose="020B0604020202020204" pitchFamily="34" charset="0"/>
              </a:rPr>
              <a:t>NO</a:t>
            </a:r>
          </a:p>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Page</a:t>
            </a:r>
          </a:p>
        </p:txBody>
      </p:sp>
    </p:spTree>
    <p:extLst>
      <p:ext uri="{BB962C8B-B14F-4D97-AF65-F5344CB8AC3E}">
        <p14:creationId xmlns:p14="http://schemas.microsoft.com/office/powerpoint/2010/main" val="221786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12B28C-01DC-B45E-8659-C5D6167406FF}"/>
              </a:ext>
            </a:extLst>
          </p:cNvPr>
          <p:cNvPicPr>
            <a:picLocks noChangeAspect="1"/>
          </p:cNvPicPr>
          <p:nvPr/>
        </p:nvPicPr>
        <p:blipFill>
          <a:blip r:embed="rId2"/>
          <a:srcRect l="1925" t="4549" r="926" b="9636"/>
          <a:stretch>
            <a:fillRect/>
          </a:stretch>
        </p:blipFill>
        <p:spPr>
          <a:xfrm>
            <a:off x="-20780" y="1829940"/>
            <a:ext cx="3778134" cy="3886200"/>
          </a:xfrm>
          <a:prstGeom prst="rect">
            <a:avLst/>
          </a:prstGeom>
        </p:spPr>
      </p:pic>
      <p:pic>
        <p:nvPicPr>
          <p:cNvPr id="5" name="Content Placeholder 4" descr="A group of women standing together&#10;&#10;AI-generated content may be incorrect.">
            <a:extLst>
              <a:ext uri="{FF2B5EF4-FFF2-40B4-BE49-F238E27FC236}">
                <a16:creationId xmlns:a16="http://schemas.microsoft.com/office/drawing/2014/main" id="{D4CD2085-BD4F-306F-47D4-35DC810B139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r="5847"/>
          <a:stretch>
            <a:fillRect/>
          </a:stretch>
        </p:blipFill>
        <p:spPr>
          <a:xfrm>
            <a:off x="3568954" y="-53702"/>
            <a:ext cx="8663227" cy="6911702"/>
          </a:xfrm>
        </p:spPr>
      </p:pic>
      <p:sp>
        <p:nvSpPr>
          <p:cNvPr id="6" name="TextBox 5">
            <a:extLst>
              <a:ext uri="{FF2B5EF4-FFF2-40B4-BE49-F238E27FC236}">
                <a16:creationId xmlns:a16="http://schemas.microsoft.com/office/drawing/2014/main" id="{D5FFB57E-62E3-B589-824D-B25B3657C8B6}"/>
              </a:ext>
            </a:extLst>
          </p:cNvPr>
          <p:cNvSpPr txBox="1"/>
          <p:nvPr/>
        </p:nvSpPr>
        <p:spPr>
          <a:xfrm>
            <a:off x="774361" y="7356"/>
            <a:ext cx="1566454"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1941</a:t>
            </a:r>
          </a:p>
        </p:txBody>
      </p:sp>
      <p:sp>
        <p:nvSpPr>
          <p:cNvPr id="4" name="TextBox 3">
            <a:extLst>
              <a:ext uri="{FF2B5EF4-FFF2-40B4-BE49-F238E27FC236}">
                <a16:creationId xmlns:a16="http://schemas.microsoft.com/office/drawing/2014/main" id="{BB67747C-AFA7-5320-CBCA-6F095B4CC3F5}"/>
              </a:ext>
            </a:extLst>
          </p:cNvPr>
          <p:cNvSpPr txBox="1"/>
          <p:nvPr/>
        </p:nvSpPr>
        <p:spPr>
          <a:xfrm>
            <a:off x="160957" y="4919749"/>
            <a:ext cx="2594300" cy="369332"/>
          </a:xfrm>
          <a:prstGeom prst="rect">
            <a:avLst/>
          </a:prstGeom>
          <a:noFill/>
        </p:spPr>
        <p:txBody>
          <a:bodyPr wrap="none" rtlCol="0">
            <a:spAutoFit/>
          </a:bodyPr>
          <a:lstStyle/>
          <a:p>
            <a:r>
              <a:rPr lang="en-US" dirty="0"/>
              <a:t>ZONTA on back of jacket</a:t>
            </a:r>
          </a:p>
        </p:txBody>
      </p:sp>
      <p:sp>
        <p:nvSpPr>
          <p:cNvPr id="2" name="TextBox 1">
            <a:extLst>
              <a:ext uri="{FF2B5EF4-FFF2-40B4-BE49-F238E27FC236}">
                <a16:creationId xmlns:a16="http://schemas.microsoft.com/office/drawing/2014/main" id="{78113DE9-FEB5-729C-E0EF-18934EBE3140}"/>
              </a:ext>
            </a:extLst>
          </p:cNvPr>
          <p:cNvSpPr txBox="1"/>
          <p:nvPr/>
        </p:nvSpPr>
        <p:spPr>
          <a:xfrm>
            <a:off x="-42147" y="1126538"/>
            <a:ext cx="3717684"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President Jennie Kay McNutt</a:t>
            </a:r>
          </a:p>
        </p:txBody>
      </p:sp>
      <p:sp>
        <p:nvSpPr>
          <p:cNvPr id="7" name="TextBox 6">
            <a:extLst>
              <a:ext uri="{FF2B5EF4-FFF2-40B4-BE49-F238E27FC236}">
                <a16:creationId xmlns:a16="http://schemas.microsoft.com/office/drawing/2014/main" id="{2F59A0E0-E8DF-38C7-4AA4-E566266F1C92}"/>
              </a:ext>
            </a:extLst>
          </p:cNvPr>
          <p:cNvSpPr txBox="1"/>
          <p:nvPr/>
        </p:nvSpPr>
        <p:spPr>
          <a:xfrm>
            <a:off x="127546" y="5970126"/>
            <a:ext cx="3875613"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 Mrs. P. J. Alyea </a:t>
            </a:r>
          </a:p>
        </p:txBody>
      </p:sp>
    </p:spTree>
    <p:extLst>
      <p:ext uri="{BB962C8B-B14F-4D97-AF65-F5344CB8AC3E}">
        <p14:creationId xmlns:p14="http://schemas.microsoft.com/office/powerpoint/2010/main" val="1506735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ge of a book with writing on it&#10;&#10;AI-generated content may be incorrect.">
            <a:extLst>
              <a:ext uri="{FF2B5EF4-FFF2-40B4-BE49-F238E27FC236}">
                <a16:creationId xmlns:a16="http://schemas.microsoft.com/office/drawing/2014/main" id="{4A197447-1211-CF51-66C6-C35A671362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0" y="0"/>
            <a:ext cx="4830300" cy="6440400"/>
          </a:xfrm>
          <a:prstGeom prst="rect">
            <a:avLst/>
          </a:prstGeom>
        </p:spPr>
      </p:pic>
      <p:pic>
        <p:nvPicPr>
          <p:cNvPr id="3" name="Picture 2">
            <a:extLst>
              <a:ext uri="{FF2B5EF4-FFF2-40B4-BE49-F238E27FC236}">
                <a16:creationId xmlns:a16="http://schemas.microsoft.com/office/drawing/2014/main" id="{0B2DF71E-E30F-AEE0-AD7C-FF2BA78067E8}"/>
              </a:ext>
            </a:extLst>
          </p:cNvPr>
          <p:cNvPicPr>
            <a:picLocks noChangeAspect="1"/>
          </p:cNvPicPr>
          <p:nvPr/>
        </p:nvPicPr>
        <p:blipFill>
          <a:blip r:embed="rId3">
            <a:extLst>
              <a:ext uri="{28A0092B-C50C-407E-A947-70E740481C1C}">
                <a14:useLocalDpi xmlns:a14="http://schemas.microsoft.com/office/drawing/2010/main" val="0"/>
              </a:ext>
            </a:extLst>
          </a:blip>
          <a:srcRect l="1584" t="21618" b="6571"/>
          <a:stretch>
            <a:fillRect/>
          </a:stretch>
        </p:blipFill>
        <p:spPr>
          <a:xfrm>
            <a:off x="4477861" y="1998000"/>
            <a:ext cx="7315139" cy="4003200"/>
          </a:xfrm>
          <a:prstGeom prst="rect">
            <a:avLst/>
          </a:prstGeom>
        </p:spPr>
      </p:pic>
      <p:sp>
        <p:nvSpPr>
          <p:cNvPr id="4" name="TextBox 3">
            <a:extLst>
              <a:ext uri="{FF2B5EF4-FFF2-40B4-BE49-F238E27FC236}">
                <a16:creationId xmlns:a16="http://schemas.microsoft.com/office/drawing/2014/main" id="{8E59C016-96E4-375A-0C2E-6655867A206A}"/>
              </a:ext>
            </a:extLst>
          </p:cNvPr>
          <p:cNvSpPr txBox="1"/>
          <p:nvPr/>
        </p:nvSpPr>
        <p:spPr>
          <a:xfrm>
            <a:off x="4829445" y="106137"/>
            <a:ext cx="6710400" cy="1938992"/>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Zonta was a popular club on campus in 1941.  Legend had it that the word “Zonta” means trustworthy.  The club’s main event each year was a sweetheart formal in February.</a:t>
            </a:r>
          </a:p>
        </p:txBody>
      </p:sp>
    </p:spTree>
    <p:extLst>
      <p:ext uri="{BB962C8B-B14F-4D97-AF65-F5344CB8AC3E}">
        <p14:creationId xmlns:p14="http://schemas.microsoft.com/office/powerpoint/2010/main" val="34920239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B97535-185D-78E9-FC92-059A913C7700}"/>
              </a:ext>
            </a:extLst>
          </p:cNvPr>
          <p:cNvPicPr>
            <a:picLocks noChangeAspect="1"/>
          </p:cNvPicPr>
          <p:nvPr/>
        </p:nvPicPr>
        <p:blipFill>
          <a:blip r:embed="rId2"/>
          <a:srcRect l="15259" t="6927" r="11789" b="19290"/>
          <a:stretch>
            <a:fillRect/>
          </a:stretch>
        </p:blipFill>
        <p:spPr>
          <a:xfrm>
            <a:off x="7209692" y="-60291"/>
            <a:ext cx="4315767" cy="2818564"/>
          </a:xfrm>
          <a:prstGeom prst="rect">
            <a:avLst/>
          </a:prstGeom>
        </p:spPr>
      </p:pic>
      <p:pic>
        <p:nvPicPr>
          <p:cNvPr id="5" name="Picture 4">
            <a:extLst>
              <a:ext uri="{FF2B5EF4-FFF2-40B4-BE49-F238E27FC236}">
                <a16:creationId xmlns:a16="http://schemas.microsoft.com/office/drawing/2014/main" id="{C848F6D7-57E6-E10F-B1FD-D01D2247DDEE}"/>
              </a:ext>
            </a:extLst>
          </p:cNvPr>
          <p:cNvPicPr>
            <a:picLocks noChangeAspect="1"/>
          </p:cNvPicPr>
          <p:nvPr/>
        </p:nvPicPr>
        <p:blipFill>
          <a:blip r:embed="rId3"/>
          <a:stretch>
            <a:fillRect/>
          </a:stretch>
        </p:blipFill>
        <p:spPr>
          <a:xfrm>
            <a:off x="21587" y="0"/>
            <a:ext cx="6655543" cy="4630214"/>
          </a:xfrm>
          <a:prstGeom prst="rect">
            <a:avLst/>
          </a:prstGeom>
        </p:spPr>
      </p:pic>
      <p:pic>
        <p:nvPicPr>
          <p:cNvPr id="7" name="Picture 6">
            <a:extLst>
              <a:ext uri="{FF2B5EF4-FFF2-40B4-BE49-F238E27FC236}">
                <a16:creationId xmlns:a16="http://schemas.microsoft.com/office/drawing/2014/main" id="{59CE8A1C-048E-E5F6-81D8-9991886A2549}"/>
              </a:ext>
            </a:extLst>
          </p:cNvPr>
          <p:cNvPicPr>
            <a:picLocks noChangeAspect="1"/>
          </p:cNvPicPr>
          <p:nvPr/>
        </p:nvPicPr>
        <p:blipFill>
          <a:blip r:embed="rId4"/>
          <a:stretch>
            <a:fillRect/>
          </a:stretch>
        </p:blipFill>
        <p:spPr>
          <a:xfrm>
            <a:off x="5436158" y="2864091"/>
            <a:ext cx="6728116" cy="3940754"/>
          </a:xfrm>
          <a:prstGeom prst="rect">
            <a:avLst/>
          </a:prstGeom>
        </p:spPr>
      </p:pic>
      <p:sp>
        <p:nvSpPr>
          <p:cNvPr id="8" name="TextBox 7">
            <a:extLst>
              <a:ext uri="{FF2B5EF4-FFF2-40B4-BE49-F238E27FC236}">
                <a16:creationId xmlns:a16="http://schemas.microsoft.com/office/drawing/2014/main" id="{5CED21E2-1778-3054-936B-C6DFA121D3A3}"/>
              </a:ext>
            </a:extLst>
          </p:cNvPr>
          <p:cNvSpPr txBox="1"/>
          <p:nvPr/>
        </p:nvSpPr>
        <p:spPr>
          <a:xfrm>
            <a:off x="1908410" y="3561904"/>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1942</a:t>
            </a:r>
          </a:p>
        </p:txBody>
      </p:sp>
      <p:sp>
        <p:nvSpPr>
          <p:cNvPr id="9" name="TextBox 8">
            <a:extLst>
              <a:ext uri="{FF2B5EF4-FFF2-40B4-BE49-F238E27FC236}">
                <a16:creationId xmlns:a16="http://schemas.microsoft.com/office/drawing/2014/main" id="{39AC2474-A874-578C-AE8A-DEFF95A8959A}"/>
              </a:ext>
            </a:extLst>
          </p:cNvPr>
          <p:cNvSpPr txBox="1"/>
          <p:nvPr/>
        </p:nvSpPr>
        <p:spPr>
          <a:xfrm>
            <a:off x="7015942" y="0"/>
            <a:ext cx="3213508"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Officers</a:t>
            </a:r>
          </a:p>
        </p:txBody>
      </p:sp>
      <p:sp>
        <p:nvSpPr>
          <p:cNvPr id="10" name="TextBox 9">
            <a:extLst>
              <a:ext uri="{FF2B5EF4-FFF2-40B4-BE49-F238E27FC236}">
                <a16:creationId xmlns:a16="http://schemas.microsoft.com/office/drawing/2014/main" id="{2760ECCA-CB9A-4E77-5B3B-93AFAF61A438}"/>
              </a:ext>
            </a:extLst>
          </p:cNvPr>
          <p:cNvSpPr txBox="1"/>
          <p:nvPr/>
        </p:nvSpPr>
        <p:spPr>
          <a:xfrm>
            <a:off x="5502946" y="3055422"/>
            <a:ext cx="3510898"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15 New Members</a:t>
            </a:r>
          </a:p>
        </p:txBody>
      </p:sp>
      <p:sp>
        <p:nvSpPr>
          <p:cNvPr id="2" name="TextBox 1">
            <a:extLst>
              <a:ext uri="{FF2B5EF4-FFF2-40B4-BE49-F238E27FC236}">
                <a16:creationId xmlns:a16="http://schemas.microsoft.com/office/drawing/2014/main" id="{DACE3FAD-75FA-C647-3560-E7B5D7A7193E}"/>
              </a:ext>
            </a:extLst>
          </p:cNvPr>
          <p:cNvSpPr txBox="1"/>
          <p:nvPr/>
        </p:nvSpPr>
        <p:spPr>
          <a:xfrm>
            <a:off x="519952" y="4932699"/>
            <a:ext cx="4241418" cy="1569660"/>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President, Orchid Nelson</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Sponsors, Mrs. P. J. Alyea</a:t>
            </a:r>
          </a:p>
          <a:p>
            <a:r>
              <a:rPr lang="en-US" sz="2400" b="1" dirty="0">
                <a:latin typeface="Arial" panose="020B0604020202020204" pitchFamily="34" charset="0"/>
                <a:cs typeface="Arial" panose="020B0604020202020204" pitchFamily="34" charset="0"/>
              </a:rPr>
              <a:t>                   Mrs. F. B. Moore</a:t>
            </a:r>
          </a:p>
        </p:txBody>
      </p:sp>
    </p:spTree>
    <p:extLst>
      <p:ext uri="{BB962C8B-B14F-4D97-AF65-F5344CB8AC3E}">
        <p14:creationId xmlns:p14="http://schemas.microsoft.com/office/powerpoint/2010/main" val="559125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F93ECC-FE9E-639B-5EC1-4E2FBC00E5FF}"/>
              </a:ext>
            </a:extLst>
          </p:cNvPr>
          <p:cNvPicPr>
            <a:picLocks noChangeAspect="1"/>
          </p:cNvPicPr>
          <p:nvPr/>
        </p:nvPicPr>
        <p:blipFill>
          <a:blip r:embed="rId2"/>
          <a:stretch>
            <a:fillRect/>
          </a:stretch>
        </p:blipFill>
        <p:spPr>
          <a:xfrm>
            <a:off x="0" y="-90435"/>
            <a:ext cx="6873072" cy="4235380"/>
          </a:xfrm>
          <a:prstGeom prst="rect">
            <a:avLst/>
          </a:prstGeom>
        </p:spPr>
      </p:pic>
      <p:pic>
        <p:nvPicPr>
          <p:cNvPr id="5" name="Picture 4">
            <a:extLst>
              <a:ext uri="{FF2B5EF4-FFF2-40B4-BE49-F238E27FC236}">
                <a16:creationId xmlns:a16="http://schemas.microsoft.com/office/drawing/2014/main" id="{6C0620F2-6D6E-8202-6726-F5D02C20F774}"/>
              </a:ext>
            </a:extLst>
          </p:cNvPr>
          <p:cNvPicPr>
            <a:picLocks noChangeAspect="1"/>
          </p:cNvPicPr>
          <p:nvPr/>
        </p:nvPicPr>
        <p:blipFill>
          <a:blip r:embed="rId3"/>
          <a:srcRect t="2179"/>
          <a:stretch>
            <a:fillRect/>
          </a:stretch>
        </p:blipFill>
        <p:spPr>
          <a:xfrm>
            <a:off x="6494790" y="2988792"/>
            <a:ext cx="5378050" cy="4280688"/>
          </a:xfrm>
          <a:prstGeom prst="rect">
            <a:avLst/>
          </a:prstGeom>
        </p:spPr>
      </p:pic>
      <p:sp>
        <p:nvSpPr>
          <p:cNvPr id="6" name="TextBox 5">
            <a:extLst>
              <a:ext uri="{FF2B5EF4-FFF2-40B4-BE49-F238E27FC236}">
                <a16:creationId xmlns:a16="http://schemas.microsoft.com/office/drawing/2014/main" id="{8AC5E4EB-C331-F677-8B27-E71BF6EADA20}"/>
              </a:ext>
            </a:extLst>
          </p:cNvPr>
          <p:cNvSpPr txBox="1"/>
          <p:nvPr/>
        </p:nvSpPr>
        <p:spPr>
          <a:xfrm>
            <a:off x="1367637" y="4501416"/>
            <a:ext cx="3998210" cy="1508105"/>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1943</a:t>
            </a:r>
          </a:p>
          <a:p>
            <a:pPr algn="ctr"/>
            <a:r>
              <a:rPr lang="en-US" sz="2800" b="1" dirty="0">
                <a:latin typeface="Arial" panose="020B0604020202020204" pitchFamily="34" charset="0"/>
                <a:cs typeface="Arial" panose="020B0604020202020204" pitchFamily="34" charset="0"/>
              </a:rPr>
              <a:t>President, Miriam Huff</a:t>
            </a:r>
          </a:p>
        </p:txBody>
      </p:sp>
      <p:sp>
        <p:nvSpPr>
          <p:cNvPr id="7" name="TextBox 6">
            <a:extLst>
              <a:ext uri="{FF2B5EF4-FFF2-40B4-BE49-F238E27FC236}">
                <a16:creationId xmlns:a16="http://schemas.microsoft.com/office/drawing/2014/main" id="{A84437F6-BE1C-93A0-C623-CFA0658E8B45}"/>
              </a:ext>
            </a:extLst>
          </p:cNvPr>
          <p:cNvSpPr txBox="1"/>
          <p:nvPr/>
        </p:nvSpPr>
        <p:spPr>
          <a:xfrm>
            <a:off x="7510550" y="2435629"/>
            <a:ext cx="2324675"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14 Pledges</a:t>
            </a:r>
          </a:p>
        </p:txBody>
      </p:sp>
      <p:sp>
        <p:nvSpPr>
          <p:cNvPr id="2" name="TextBox 1">
            <a:extLst>
              <a:ext uri="{FF2B5EF4-FFF2-40B4-BE49-F238E27FC236}">
                <a16:creationId xmlns:a16="http://schemas.microsoft.com/office/drawing/2014/main" id="{27F3D58E-6B03-0ACC-6A48-368C53C4D4E5}"/>
              </a:ext>
            </a:extLst>
          </p:cNvPr>
          <p:cNvSpPr txBox="1"/>
          <p:nvPr/>
        </p:nvSpPr>
        <p:spPr>
          <a:xfrm>
            <a:off x="8183830" y="249468"/>
            <a:ext cx="3237040" cy="1384995"/>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a:t>
            </a:r>
          </a:p>
          <a:p>
            <a:r>
              <a:rPr lang="en-US" sz="2800" b="1" dirty="0">
                <a:latin typeface="Arial" panose="020B0604020202020204" pitchFamily="34" charset="0"/>
                <a:cs typeface="Arial" panose="020B0604020202020204" pitchFamily="34" charset="0"/>
              </a:rPr>
              <a:t>   Mrs. P. J. Alyea</a:t>
            </a:r>
          </a:p>
          <a:p>
            <a:r>
              <a:rPr lang="en-US" sz="2800" b="1" dirty="0">
                <a:latin typeface="Arial" panose="020B0604020202020204" pitchFamily="34" charset="0"/>
                <a:cs typeface="Arial" panose="020B0604020202020204" pitchFamily="34" charset="0"/>
              </a:rPr>
              <a:t>   Mrs. F. B. Moore</a:t>
            </a:r>
          </a:p>
        </p:txBody>
      </p:sp>
    </p:spTree>
    <p:extLst>
      <p:ext uri="{BB962C8B-B14F-4D97-AF65-F5344CB8AC3E}">
        <p14:creationId xmlns:p14="http://schemas.microsoft.com/office/powerpoint/2010/main" val="2950282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2D9914-0997-0739-20FE-DBC11FBDB6BB}"/>
              </a:ext>
            </a:extLst>
          </p:cNvPr>
          <p:cNvPicPr>
            <a:picLocks noChangeAspect="1"/>
          </p:cNvPicPr>
          <p:nvPr/>
        </p:nvPicPr>
        <p:blipFill>
          <a:blip r:embed="rId2"/>
          <a:stretch>
            <a:fillRect/>
          </a:stretch>
        </p:blipFill>
        <p:spPr>
          <a:xfrm>
            <a:off x="1515189" y="0"/>
            <a:ext cx="10658819" cy="6858000"/>
          </a:xfrm>
          <a:prstGeom prst="rect">
            <a:avLst/>
          </a:prstGeom>
        </p:spPr>
      </p:pic>
      <p:sp>
        <p:nvSpPr>
          <p:cNvPr id="4" name="TextBox 3">
            <a:extLst>
              <a:ext uri="{FF2B5EF4-FFF2-40B4-BE49-F238E27FC236}">
                <a16:creationId xmlns:a16="http://schemas.microsoft.com/office/drawing/2014/main" id="{8A30BBDA-FA55-6B0A-3B33-4372EEC5AD4C}"/>
              </a:ext>
            </a:extLst>
          </p:cNvPr>
          <p:cNvSpPr txBox="1"/>
          <p:nvPr/>
        </p:nvSpPr>
        <p:spPr>
          <a:xfrm>
            <a:off x="17992" y="488076"/>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1944</a:t>
            </a:r>
          </a:p>
        </p:txBody>
      </p:sp>
      <p:sp>
        <p:nvSpPr>
          <p:cNvPr id="2" name="TextBox 1">
            <a:extLst>
              <a:ext uri="{FF2B5EF4-FFF2-40B4-BE49-F238E27FC236}">
                <a16:creationId xmlns:a16="http://schemas.microsoft.com/office/drawing/2014/main" id="{B6CB4452-E558-69F4-4A89-0ACE1A978382}"/>
              </a:ext>
            </a:extLst>
          </p:cNvPr>
          <p:cNvSpPr txBox="1"/>
          <p:nvPr/>
        </p:nvSpPr>
        <p:spPr>
          <a:xfrm>
            <a:off x="-71715" y="1828802"/>
            <a:ext cx="1707519"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President,</a:t>
            </a:r>
          </a:p>
          <a:p>
            <a:r>
              <a:rPr lang="en-US" sz="2400" b="1" dirty="0">
                <a:latin typeface="Arial" panose="020B0604020202020204" pitchFamily="34" charset="0"/>
                <a:cs typeface="Arial" panose="020B0604020202020204" pitchFamily="34" charset="0"/>
              </a:rPr>
              <a:t>Allison</a:t>
            </a:r>
          </a:p>
          <a:p>
            <a:r>
              <a:rPr lang="en-US" sz="2400" b="1" dirty="0" err="1">
                <a:latin typeface="Arial" panose="020B0604020202020204" pitchFamily="34" charset="0"/>
                <a:cs typeface="Arial" panose="020B0604020202020204" pitchFamily="34" charset="0"/>
              </a:rPr>
              <a:t>McKinless</a:t>
            </a:r>
            <a:endParaRPr lang="en-US"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944FC76-1DBC-1373-F26F-551E1823933F}"/>
              </a:ext>
            </a:extLst>
          </p:cNvPr>
          <p:cNvSpPr txBox="1"/>
          <p:nvPr/>
        </p:nvSpPr>
        <p:spPr>
          <a:xfrm>
            <a:off x="-9260" y="4396268"/>
            <a:ext cx="1620957"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9 Pledges</a:t>
            </a:r>
          </a:p>
        </p:txBody>
      </p:sp>
    </p:spTree>
    <p:extLst>
      <p:ext uri="{BB962C8B-B14F-4D97-AF65-F5344CB8AC3E}">
        <p14:creationId xmlns:p14="http://schemas.microsoft.com/office/powerpoint/2010/main" val="3305668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93799CAC-59EF-90FF-6DA5-29950335D154}"/>
              </a:ext>
            </a:extLst>
          </p:cNvPr>
          <p:cNvPicPr>
            <a:picLocks noChangeAspect="1"/>
          </p:cNvPicPr>
          <p:nvPr/>
        </p:nvPicPr>
        <p:blipFill>
          <a:blip r:embed="rId2"/>
          <a:srcRect b="8924"/>
          <a:stretch>
            <a:fillRect/>
          </a:stretch>
        </p:blipFill>
        <p:spPr>
          <a:xfrm>
            <a:off x="-1504" y="1282"/>
            <a:ext cx="12191980" cy="6856718"/>
          </a:xfrm>
          <a:prstGeom prst="rect">
            <a:avLst/>
          </a:prstGeom>
        </p:spPr>
      </p:pic>
      <p:sp>
        <p:nvSpPr>
          <p:cNvPr id="4" name="TextBox 3">
            <a:extLst>
              <a:ext uri="{FF2B5EF4-FFF2-40B4-BE49-F238E27FC236}">
                <a16:creationId xmlns:a16="http://schemas.microsoft.com/office/drawing/2014/main" id="{383B57BD-7250-53A4-B5FC-24ABCCAB4D9C}"/>
              </a:ext>
            </a:extLst>
          </p:cNvPr>
          <p:cNvSpPr txBox="1"/>
          <p:nvPr/>
        </p:nvSpPr>
        <p:spPr>
          <a:xfrm>
            <a:off x="62753" y="358043"/>
            <a:ext cx="1851212" cy="4832092"/>
          </a:xfrm>
          <a:prstGeom prst="rect">
            <a:avLst/>
          </a:prstGeom>
          <a:noFill/>
        </p:spPr>
        <p:txBody>
          <a:bodyPr wrap="square" rtlCol="0">
            <a:spAutoFit/>
          </a:bodyPr>
          <a:lstStyle/>
          <a:p>
            <a:pPr algn="ctr"/>
            <a:r>
              <a:rPr lang="en-US" sz="3200" b="1" dirty="0">
                <a:solidFill>
                  <a:schemeClr val="bg1"/>
                </a:solidFill>
                <a:latin typeface="Arial" panose="020B0604020202020204" pitchFamily="34" charset="0"/>
                <a:cs typeface="Arial" panose="020B0604020202020204" pitchFamily="34" charset="0"/>
              </a:rPr>
              <a:t>ZONTA</a:t>
            </a:r>
          </a:p>
          <a:p>
            <a:pPr algn="ctr"/>
            <a:r>
              <a:rPr lang="en-US" sz="3200" b="1" dirty="0">
                <a:solidFill>
                  <a:schemeClr val="bg1"/>
                </a:solidFill>
                <a:latin typeface="Arial" panose="020B0604020202020204" pitchFamily="34" charset="0"/>
                <a:cs typeface="Arial" panose="020B0604020202020204" pitchFamily="34" charset="0"/>
              </a:rPr>
              <a:t>1945</a:t>
            </a:r>
          </a:p>
          <a:p>
            <a:pPr algn="ctr"/>
            <a:endParaRPr lang="en-US" sz="3200" b="1" dirty="0">
              <a:solidFill>
                <a:schemeClr val="bg1"/>
              </a:solidFill>
              <a:latin typeface="Arial" panose="020B0604020202020204" pitchFamily="34" charset="0"/>
              <a:cs typeface="Arial" panose="020B0604020202020204" pitchFamily="34" charset="0"/>
            </a:endParaRPr>
          </a:p>
          <a:p>
            <a:pPr algn="ctr"/>
            <a:r>
              <a:rPr lang="en-US" sz="2800" b="1" dirty="0">
                <a:solidFill>
                  <a:schemeClr val="bg1"/>
                </a:solidFill>
                <a:latin typeface="Arial" panose="020B0604020202020204" pitchFamily="34" charset="0"/>
                <a:cs typeface="Arial" panose="020B0604020202020204" pitchFamily="34" charset="0"/>
              </a:rPr>
              <a:t>President</a:t>
            </a:r>
          </a:p>
          <a:p>
            <a:pPr algn="ctr"/>
            <a:r>
              <a:rPr lang="en-US" sz="2800" b="1" dirty="0">
                <a:solidFill>
                  <a:schemeClr val="bg1"/>
                </a:solidFill>
                <a:latin typeface="Arial" panose="020B0604020202020204" pitchFamily="34" charset="0"/>
                <a:cs typeface="Arial" panose="020B0604020202020204" pitchFamily="34" charset="0"/>
              </a:rPr>
              <a:t>Ruth</a:t>
            </a:r>
          </a:p>
          <a:p>
            <a:pPr algn="ctr"/>
            <a:r>
              <a:rPr lang="en-US" sz="2800" b="1" dirty="0" err="1">
                <a:solidFill>
                  <a:schemeClr val="bg1"/>
                </a:solidFill>
                <a:latin typeface="Arial" panose="020B0604020202020204" pitchFamily="34" charset="0"/>
                <a:cs typeface="Arial" panose="020B0604020202020204" pitchFamily="34" charset="0"/>
              </a:rPr>
              <a:t>Silvee</a:t>
            </a:r>
            <a:endParaRPr lang="en-US" sz="2800" b="1" dirty="0">
              <a:solidFill>
                <a:schemeClr val="bg1"/>
              </a:solidFill>
              <a:latin typeface="Arial" panose="020B0604020202020204" pitchFamily="34" charset="0"/>
              <a:cs typeface="Arial" panose="020B0604020202020204" pitchFamily="34" charset="0"/>
            </a:endParaRPr>
          </a:p>
          <a:p>
            <a:pPr algn="ctr"/>
            <a:endParaRPr lang="en-US" sz="3200" b="1" dirty="0">
              <a:solidFill>
                <a:schemeClr val="bg1"/>
              </a:solidFill>
              <a:latin typeface="Arial" panose="020B0604020202020204" pitchFamily="34" charset="0"/>
              <a:cs typeface="Arial" panose="020B0604020202020204" pitchFamily="34" charset="0"/>
            </a:endParaRPr>
          </a:p>
          <a:p>
            <a:pPr algn="ctr"/>
            <a:r>
              <a:rPr lang="en-US" sz="3200" b="1" dirty="0">
                <a:solidFill>
                  <a:schemeClr val="bg1"/>
                </a:solidFill>
                <a:latin typeface="Arial" panose="020B0604020202020204" pitchFamily="34" charset="0"/>
                <a:cs typeface="Arial" panose="020B0604020202020204" pitchFamily="34" charset="0"/>
              </a:rPr>
              <a:t>18</a:t>
            </a:r>
          </a:p>
          <a:p>
            <a:pPr algn="ctr"/>
            <a:r>
              <a:rPr lang="en-US" sz="3200" b="1" dirty="0">
                <a:solidFill>
                  <a:schemeClr val="bg1"/>
                </a:solidFill>
                <a:latin typeface="Arial" panose="020B0604020202020204" pitchFamily="34" charset="0"/>
                <a:cs typeface="Arial" panose="020B0604020202020204" pitchFamily="34" charset="0"/>
              </a:rPr>
              <a:t>New</a:t>
            </a:r>
          </a:p>
          <a:p>
            <a:pPr algn="ctr"/>
            <a:r>
              <a:rPr lang="en-US" sz="3200" b="1" dirty="0">
                <a:solidFill>
                  <a:schemeClr val="bg1"/>
                </a:solidFill>
                <a:latin typeface="Arial" panose="020B0604020202020204" pitchFamily="34" charset="0"/>
                <a:cs typeface="Arial" panose="020B0604020202020204" pitchFamily="34" charset="0"/>
              </a:rPr>
              <a:t>Pledges</a:t>
            </a:r>
          </a:p>
        </p:txBody>
      </p:sp>
      <p:sp>
        <p:nvSpPr>
          <p:cNvPr id="2" name="TextBox 1">
            <a:extLst>
              <a:ext uri="{FF2B5EF4-FFF2-40B4-BE49-F238E27FC236}">
                <a16:creationId xmlns:a16="http://schemas.microsoft.com/office/drawing/2014/main" id="{2CAB611F-CF3B-DE84-6155-2AA58F044591}"/>
              </a:ext>
            </a:extLst>
          </p:cNvPr>
          <p:cNvSpPr txBox="1"/>
          <p:nvPr/>
        </p:nvSpPr>
        <p:spPr>
          <a:xfrm>
            <a:off x="9695330" y="4150659"/>
            <a:ext cx="2561920" cy="1569660"/>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Mrs. Leo Pysher</a:t>
            </a:r>
          </a:p>
          <a:p>
            <a:r>
              <a:rPr lang="en-US" sz="2400" b="1" dirty="0">
                <a:latin typeface="Arial" panose="020B0604020202020204" pitchFamily="34" charset="0"/>
                <a:cs typeface="Arial" panose="020B0604020202020204" pitchFamily="34" charset="0"/>
              </a:rPr>
              <a:t>Miss Pauline </a:t>
            </a:r>
          </a:p>
          <a:p>
            <a:r>
              <a:rPr lang="en-US" sz="2400" b="1" dirty="0">
                <a:latin typeface="Arial" panose="020B0604020202020204" pitchFamily="34" charset="0"/>
                <a:cs typeface="Arial" panose="020B0604020202020204" pitchFamily="34" charset="0"/>
              </a:rPr>
              <a:t>Koons</a:t>
            </a:r>
          </a:p>
        </p:txBody>
      </p:sp>
    </p:spTree>
    <p:extLst>
      <p:ext uri="{BB962C8B-B14F-4D97-AF65-F5344CB8AC3E}">
        <p14:creationId xmlns:p14="http://schemas.microsoft.com/office/powerpoint/2010/main" val="634148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0D52FD-3D38-E3FC-D2F5-C19CDDF06815}"/>
              </a:ext>
            </a:extLst>
          </p:cNvPr>
          <p:cNvPicPr>
            <a:picLocks noChangeAspect="1"/>
          </p:cNvPicPr>
          <p:nvPr/>
        </p:nvPicPr>
        <p:blipFill>
          <a:blip r:embed="rId3"/>
          <a:stretch>
            <a:fillRect/>
          </a:stretch>
        </p:blipFill>
        <p:spPr>
          <a:xfrm>
            <a:off x="-773697" y="-180870"/>
            <a:ext cx="7942457" cy="4908620"/>
          </a:xfrm>
          <a:prstGeom prst="rect">
            <a:avLst/>
          </a:prstGeom>
        </p:spPr>
      </p:pic>
      <p:pic>
        <p:nvPicPr>
          <p:cNvPr id="5" name="Picture 4">
            <a:extLst>
              <a:ext uri="{FF2B5EF4-FFF2-40B4-BE49-F238E27FC236}">
                <a16:creationId xmlns:a16="http://schemas.microsoft.com/office/drawing/2014/main" id="{554FAB6B-6B8F-7B11-6138-0909E9B2F275}"/>
              </a:ext>
            </a:extLst>
          </p:cNvPr>
          <p:cNvPicPr>
            <a:picLocks noChangeAspect="1"/>
          </p:cNvPicPr>
          <p:nvPr/>
        </p:nvPicPr>
        <p:blipFill>
          <a:blip r:embed="rId4"/>
          <a:stretch>
            <a:fillRect/>
          </a:stretch>
        </p:blipFill>
        <p:spPr>
          <a:xfrm>
            <a:off x="6285627" y="2706181"/>
            <a:ext cx="5906373" cy="4151819"/>
          </a:xfrm>
          <a:prstGeom prst="rect">
            <a:avLst/>
          </a:prstGeom>
        </p:spPr>
      </p:pic>
      <p:sp>
        <p:nvSpPr>
          <p:cNvPr id="6" name="TextBox 5">
            <a:extLst>
              <a:ext uri="{FF2B5EF4-FFF2-40B4-BE49-F238E27FC236}">
                <a16:creationId xmlns:a16="http://schemas.microsoft.com/office/drawing/2014/main" id="{9C1D2422-502C-F17C-62BF-C703AC025352}"/>
              </a:ext>
            </a:extLst>
          </p:cNvPr>
          <p:cNvSpPr txBox="1"/>
          <p:nvPr/>
        </p:nvSpPr>
        <p:spPr>
          <a:xfrm>
            <a:off x="7580859" y="468071"/>
            <a:ext cx="4671222" cy="1692771"/>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1946</a:t>
            </a:r>
          </a:p>
          <a:p>
            <a:endParaRPr lang="en-US" sz="2000" b="1" dirty="0">
              <a:latin typeface="Arial" panose="020B0604020202020204" pitchFamily="34" charset="0"/>
              <a:cs typeface="Arial" panose="020B0604020202020204" pitchFamily="34" charset="0"/>
            </a:endParaRPr>
          </a:p>
          <a:p>
            <a:pPr algn="ctr"/>
            <a:r>
              <a:rPr lang="en-US" sz="2000" b="1" dirty="0">
                <a:latin typeface="Arial" panose="020B0604020202020204" pitchFamily="34" charset="0"/>
                <a:cs typeface="Arial" panose="020B0604020202020204" pitchFamily="34" charset="0"/>
              </a:rPr>
              <a:t>President, May Sweet</a:t>
            </a:r>
          </a:p>
        </p:txBody>
      </p:sp>
      <p:sp>
        <p:nvSpPr>
          <p:cNvPr id="7" name="TextBox 6">
            <a:extLst>
              <a:ext uri="{FF2B5EF4-FFF2-40B4-BE49-F238E27FC236}">
                <a16:creationId xmlns:a16="http://schemas.microsoft.com/office/drawing/2014/main" id="{2F98F83E-E665-5F80-E1A3-22E5B91BCD6A}"/>
              </a:ext>
            </a:extLst>
          </p:cNvPr>
          <p:cNvSpPr txBox="1"/>
          <p:nvPr/>
        </p:nvSpPr>
        <p:spPr>
          <a:xfrm>
            <a:off x="3266902" y="5303867"/>
            <a:ext cx="3259034"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11 New Pledges</a:t>
            </a:r>
          </a:p>
        </p:txBody>
      </p:sp>
    </p:spTree>
    <p:extLst>
      <p:ext uri="{BB962C8B-B14F-4D97-AF65-F5344CB8AC3E}">
        <p14:creationId xmlns:p14="http://schemas.microsoft.com/office/powerpoint/2010/main" val="566873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7368B02-1DD3-69EE-7FA2-EA4C5AD6BE13}"/>
              </a:ext>
            </a:extLst>
          </p:cNvPr>
          <p:cNvPicPr>
            <a:picLocks noChangeAspect="1"/>
          </p:cNvPicPr>
          <p:nvPr/>
        </p:nvPicPr>
        <p:blipFill>
          <a:blip r:embed="rId2"/>
          <a:srcRect t="5875"/>
          <a:stretch>
            <a:fillRect/>
          </a:stretch>
        </p:blipFill>
        <p:spPr>
          <a:xfrm>
            <a:off x="2234680" y="43846"/>
            <a:ext cx="6450656" cy="3627822"/>
          </a:xfrm>
          <a:prstGeom prst="rect">
            <a:avLst/>
          </a:prstGeom>
        </p:spPr>
      </p:pic>
      <p:sp>
        <p:nvSpPr>
          <p:cNvPr id="4" name="TextBox 3">
            <a:extLst>
              <a:ext uri="{FF2B5EF4-FFF2-40B4-BE49-F238E27FC236}">
                <a16:creationId xmlns:a16="http://schemas.microsoft.com/office/drawing/2014/main" id="{35DBD9D3-B1D5-CE34-E94D-6EE44CFE45DD}"/>
              </a:ext>
            </a:extLst>
          </p:cNvPr>
          <p:cNvSpPr txBox="1"/>
          <p:nvPr/>
        </p:nvSpPr>
        <p:spPr>
          <a:xfrm>
            <a:off x="2892291" y="0"/>
            <a:ext cx="2575513"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ZONTA 1947</a:t>
            </a:r>
          </a:p>
        </p:txBody>
      </p:sp>
      <p:pic>
        <p:nvPicPr>
          <p:cNvPr id="6" name="Picture 5">
            <a:extLst>
              <a:ext uri="{FF2B5EF4-FFF2-40B4-BE49-F238E27FC236}">
                <a16:creationId xmlns:a16="http://schemas.microsoft.com/office/drawing/2014/main" id="{33350BF8-E108-A5F4-9585-439D0F6F204B}"/>
              </a:ext>
            </a:extLst>
          </p:cNvPr>
          <p:cNvPicPr>
            <a:picLocks noChangeAspect="1"/>
          </p:cNvPicPr>
          <p:nvPr/>
        </p:nvPicPr>
        <p:blipFill>
          <a:blip r:embed="rId3"/>
          <a:stretch>
            <a:fillRect/>
          </a:stretch>
        </p:blipFill>
        <p:spPr>
          <a:xfrm>
            <a:off x="6895407" y="3030534"/>
            <a:ext cx="4857425" cy="3827465"/>
          </a:xfrm>
          <a:prstGeom prst="rect">
            <a:avLst/>
          </a:prstGeom>
        </p:spPr>
      </p:pic>
      <p:sp>
        <p:nvSpPr>
          <p:cNvPr id="7" name="TextBox 6">
            <a:extLst>
              <a:ext uri="{FF2B5EF4-FFF2-40B4-BE49-F238E27FC236}">
                <a16:creationId xmlns:a16="http://schemas.microsoft.com/office/drawing/2014/main" id="{5F99AD9D-9B39-639A-42DD-0EB1C62CC839}"/>
              </a:ext>
            </a:extLst>
          </p:cNvPr>
          <p:cNvSpPr txBox="1"/>
          <p:nvPr/>
        </p:nvSpPr>
        <p:spPr>
          <a:xfrm>
            <a:off x="8420129" y="2975956"/>
            <a:ext cx="2488182"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9 PLEDGES</a:t>
            </a:r>
          </a:p>
        </p:txBody>
      </p:sp>
      <p:pic>
        <p:nvPicPr>
          <p:cNvPr id="10" name="Picture 9">
            <a:extLst>
              <a:ext uri="{FF2B5EF4-FFF2-40B4-BE49-F238E27FC236}">
                <a16:creationId xmlns:a16="http://schemas.microsoft.com/office/drawing/2014/main" id="{8D4BD273-CB7E-9C1F-9781-23ED810963F0}"/>
              </a:ext>
            </a:extLst>
          </p:cNvPr>
          <p:cNvPicPr>
            <a:picLocks noChangeAspect="1"/>
          </p:cNvPicPr>
          <p:nvPr/>
        </p:nvPicPr>
        <p:blipFill>
          <a:blip r:embed="rId4"/>
          <a:stretch>
            <a:fillRect/>
          </a:stretch>
        </p:blipFill>
        <p:spPr>
          <a:xfrm>
            <a:off x="654698" y="3494344"/>
            <a:ext cx="4553894" cy="3362373"/>
          </a:xfrm>
          <a:prstGeom prst="rect">
            <a:avLst/>
          </a:prstGeom>
        </p:spPr>
      </p:pic>
      <p:sp>
        <p:nvSpPr>
          <p:cNvPr id="11" name="TextBox 10">
            <a:extLst>
              <a:ext uri="{FF2B5EF4-FFF2-40B4-BE49-F238E27FC236}">
                <a16:creationId xmlns:a16="http://schemas.microsoft.com/office/drawing/2014/main" id="{935FCA4A-CA1A-B10A-DE4E-66C2B95185E2}"/>
              </a:ext>
            </a:extLst>
          </p:cNvPr>
          <p:cNvSpPr txBox="1"/>
          <p:nvPr/>
        </p:nvSpPr>
        <p:spPr>
          <a:xfrm>
            <a:off x="806496" y="3421780"/>
            <a:ext cx="4373954"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Valentine Sweetheart Formal</a:t>
            </a:r>
          </a:p>
        </p:txBody>
      </p:sp>
      <p:sp>
        <p:nvSpPr>
          <p:cNvPr id="2" name="TextBox 1">
            <a:extLst>
              <a:ext uri="{FF2B5EF4-FFF2-40B4-BE49-F238E27FC236}">
                <a16:creationId xmlns:a16="http://schemas.microsoft.com/office/drawing/2014/main" id="{32ACFC1B-599F-FD30-7ADB-E74D97058303}"/>
              </a:ext>
            </a:extLst>
          </p:cNvPr>
          <p:cNvSpPr txBox="1"/>
          <p:nvPr/>
        </p:nvSpPr>
        <p:spPr>
          <a:xfrm>
            <a:off x="8748761" y="292387"/>
            <a:ext cx="3512757" cy="1938992"/>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President,</a:t>
            </a:r>
          </a:p>
          <a:p>
            <a:r>
              <a:rPr lang="en-US" sz="2000" b="1" dirty="0" err="1">
                <a:latin typeface="Arial" panose="020B0604020202020204" pitchFamily="34" charset="0"/>
                <a:cs typeface="Arial" panose="020B0604020202020204" pitchFamily="34" charset="0"/>
              </a:rPr>
              <a:t>Chieftan</a:t>
            </a:r>
            <a:r>
              <a:rPr lang="en-US" sz="2000" b="1" dirty="0">
                <a:latin typeface="Arial" panose="020B0604020202020204" pitchFamily="34" charset="0"/>
                <a:cs typeface="Arial" panose="020B0604020202020204" pitchFamily="34" charset="0"/>
              </a:rPr>
              <a:t> Ava Dale Plummer</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Sponsors,</a:t>
            </a:r>
          </a:p>
          <a:p>
            <a:r>
              <a:rPr lang="en-US" sz="2000" b="1" dirty="0">
                <a:latin typeface="Arial" panose="020B0604020202020204" pitchFamily="34" charset="0"/>
                <a:cs typeface="Arial" panose="020B0604020202020204" pitchFamily="34" charset="0"/>
              </a:rPr>
              <a:t>Mrs. Puff-In-Wind Humbert</a:t>
            </a:r>
          </a:p>
          <a:p>
            <a:r>
              <a:rPr lang="en-US" sz="2000" b="1" dirty="0">
                <a:latin typeface="Arial" panose="020B0604020202020204" pitchFamily="34" charset="0"/>
                <a:cs typeface="Arial" panose="020B0604020202020204" pitchFamily="34" charset="0"/>
              </a:rPr>
              <a:t>Mrs. Tom-Tom Taylor</a:t>
            </a:r>
          </a:p>
        </p:txBody>
      </p:sp>
    </p:spTree>
    <p:extLst>
      <p:ext uri="{BB962C8B-B14F-4D97-AF65-F5344CB8AC3E}">
        <p14:creationId xmlns:p14="http://schemas.microsoft.com/office/powerpoint/2010/main" val="42748870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23DC0DE-B715-C30F-E90C-9BD3759B02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74487" y="0"/>
            <a:ext cx="10041444" cy="6918140"/>
          </a:xfrm>
          <a:prstGeom prst="rect">
            <a:avLst/>
          </a:prstGeom>
        </p:spPr>
      </p:pic>
      <p:sp>
        <p:nvSpPr>
          <p:cNvPr id="2" name="TextBox 1">
            <a:extLst>
              <a:ext uri="{FF2B5EF4-FFF2-40B4-BE49-F238E27FC236}">
                <a16:creationId xmlns:a16="http://schemas.microsoft.com/office/drawing/2014/main" id="{D9C20B63-2619-9AF9-05C7-866AC5BA7063}"/>
              </a:ext>
            </a:extLst>
          </p:cNvPr>
          <p:cNvSpPr txBox="1"/>
          <p:nvPr/>
        </p:nvSpPr>
        <p:spPr>
          <a:xfrm>
            <a:off x="254017" y="310587"/>
            <a:ext cx="1566454"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1947</a:t>
            </a:r>
          </a:p>
        </p:txBody>
      </p:sp>
      <p:pic>
        <p:nvPicPr>
          <p:cNvPr id="1026" name="Picture 2" descr="May be an image of quilt and text">
            <a:extLst>
              <a:ext uri="{FF2B5EF4-FFF2-40B4-BE49-F238E27FC236}">
                <a16:creationId xmlns:a16="http://schemas.microsoft.com/office/drawing/2014/main" id="{A8A35DEF-23B7-FC41-3A23-494662158B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777" b="18228"/>
          <a:stretch>
            <a:fillRect/>
          </a:stretch>
        </p:blipFill>
        <p:spPr bwMode="auto">
          <a:xfrm>
            <a:off x="-325912" y="3735826"/>
            <a:ext cx="3979478" cy="2485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1B3395A-E235-C5CF-00DE-3BFBAFB54811}"/>
              </a:ext>
            </a:extLst>
          </p:cNvPr>
          <p:cNvSpPr txBox="1"/>
          <p:nvPr/>
        </p:nvSpPr>
        <p:spPr>
          <a:xfrm>
            <a:off x="2698375" y="5103674"/>
            <a:ext cx="9372599" cy="1754326"/>
          </a:xfrm>
          <a:prstGeom prst="rect">
            <a:avLst/>
          </a:prstGeom>
          <a:noFill/>
        </p:spPr>
        <p:txBody>
          <a:bodyPr wrap="square" rtlCol="0">
            <a:spAutoFit/>
          </a:bodyPr>
          <a:lstStyle/>
          <a:p>
            <a:r>
              <a:rPr lang="en-US" dirty="0"/>
              <a:t>Back row, second from right, is Maxine “Dripping Springs” Dillion Ireland , mother-in-law to Sandi Magical </a:t>
            </a:r>
            <a:r>
              <a:rPr lang="en-US"/>
              <a:t>Moon McKinney Ireland</a:t>
            </a:r>
            <a:r>
              <a:rPr lang="en-US" dirty="0"/>
              <a:t>, class of 1974.  Maxine, an Enid native, was on campus fall of 1944 to spring 1948.  Sandi and Maxine share the same birthdate, had their first dates with men from Varsity, who eventually became their spouses.  Maxine’s sister, Martha Dillon Lambert, was also a Zonta.  Martha’s husband, Lloyd Lambert, longtime senior pastor at Enid Central Christian Church, 25 years beginning in 1968.</a:t>
            </a:r>
          </a:p>
        </p:txBody>
      </p:sp>
      <p:sp>
        <p:nvSpPr>
          <p:cNvPr id="4" name="TextBox 3">
            <a:extLst>
              <a:ext uri="{FF2B5EF4-FFF2-40B4-BE49-F238E27FC236}">
                <a16:creationId xmlns:a16="http://schemas.microsoft.com/office/drawing/2014/main" id="{83ED6289-2533-37C1-814E-6C158B747CE1}"/>
              </a:ext>
            </a:extLst>
          </p:cNvPr>
          <p:cNvSpPr txBox="1"/>
          <p:nvPr/>
        </p:nvSpPr>
        <p:spPr>
          <a:xfrm>
            <a:off x="-71718" y="1674674"/>
            <a:ext cx="3181512" cy="1754326"/>
          </a:xfrm>
          <a:prstGeom prst="rect">
            <a:avLst/>
          </a:prstGeom>
          <a:noFill/>
        </p:spPr>
        <p:txBody>
          <a:bodyPr wrap="none" rtlCol="0">
            <a:spAutoFit/>
          </a:bodyPr>
          <a:lstStyle/>
          <a:p>
            <a:r>
              <a:rPr lang="en-US" dirty="0"/>
              <a:t>1968 President Winnie </a:t>
            </a:r>
          </a:p>
          <a:p>
            <a:r>
              <a:rPr lang="en-US" dirty="0"/>
              <a:t>“Morning Star” Oliver’s </a:t>
            </a:r>
          </a:p>
          <a:p>
            <a:r>
              <a:rPr lang="en-US" dirty="0"/>
              <a:t>sister, pledge of 1959, </a:t>
            </a:r>
          </a:p>
          <a:p>
            <a:r>
              <a:rPr lang="en-US" dirty="0"/>
              <a:t>gave Winnie the Zonta </a:t>
            </a:r>
          </a:p>
          <a:p>
            <a:r>
              <a:rPr lang="en-US" dirty="0"/>
              <a:t>triangle below.  You can</a:t>
            </a:r>
          </a:p>
          <a:p>
            <a:r>
              <a:rPr lang="en-US" dirty="0"/>
              <a:t>see it being worn in this photo.</a:t>
            </a:r>
          </a:p>
        </p:txBody>
      </p:sp>
    </p:spTree>
    <p:extLst>
      <p:ext uri="{BB962C8B-B14F-4D97-AF65-F5344CB8AC3E}">
        <p14:creationId xmlns:p14="http://schemas.microsoft.com/office/powerpoint/2010/main" val="12101304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9175622-9DA3-57C8-2A94-7045D16E0180}"/>
              </a:ext>
            </a:extLst>
          </p:cNvPr>
          <p:cNvPicPr>
            <a:picLocks noChangeAspect="1"/>
          </p:cNvPicPr>
          <p:nvPr/>
        </p:nvPicPr>
        <p:blipFill>
          <a:blip r:embed="rId2"/>
          <a:srcRect t="13564" b="7226"/>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CB7A64BB-E842-D553-8F87-331683ABC29A}"/>
              </a:ext>
            </a:extLst>
          </p:cNvPr>
          <p:cNvSpPr txBox="1"/>
          <p:nvPr/>
        </p:nvSpPr>
        <p:spPr>
          <a:xfrm>
            <a:off x="4239491" y="-18005"/>
            <a:ext cx="2933816" cy="892552"/>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ZONTA 1948</a:t>
            </a:r>
          </a:p>
          <a:p>
            <a:r>
              <a:rPr lang="en-US" sz="2000" b="1" dirty="0">
                <a:solidFill>
                  <a:schemeClr val="bg1"/>
                </a:solidFill>
                <a:latin typeface="Arial" panose="020B0604020202020204" pitchFamily="34" charset="0"/>
                <a:cs typeface="Arial" panose="020B0604020202020204" pitchFamily="34" charset="0"/>
              </a:rPr>
              <a:t>President, Doris Dixon</a:t>
            </a:r>
          </a:p>
        </p:txBody>
      </p:sp>
      <p:sp>
        <p:nvSpPr>
          <p:cNvPr id="2" name="TextBox 1">
            <a:extLst>
              <a:ext uri="{FF2B5EF4-FFF2-40B4-BE49-F238E27FC236}">
                <a16:creationId xmlns:a16="http://schemas.microsoft.com/office/drawing/2014/main" id="{007A118F-4C7A-F7B4-1650-B4E4CE07DFFE}"/>
              </a:ext>
            </a:extLst>
          </p:cNvPr>
          <p:cNvSpPr txBox="1"/>
          <p:nvPr/>
        </p:nvSpPr>
        <p:spPr>
          <a:xfrm>
            <a:off x="1322298" y="6270814"/>
            <a:ext cx="10261335"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 Mrs. Puff-In-Wind Humbert, Mrs. Tom-Tom Taylor</a:t>
            </a:r>
          </a:p>
        </p:txBody>
      </p:sp>
    </p:spTree>
    <p:extLst>
      <p:ext uri="{BB962C8B-B14F-4D97-AF65-F5344CB8AC3E}">
        <p14:creationId xmlns:p14="http://schemas.microsoft.com/office/powerpoint/2010/main" val="3285021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03F1FD-3742-864F-3C04-5DB769F47436}"/>
              </a:ext>
            </a:extLst>
          </p:cNvPr>
          <p:cNvPicPr>
            <a:picLocks noChangeAspect="1"/>
          </p:cNvPicPr>
          <p:nvPr/>
        </p:nvPicPr>
        <p:blipFill>
          <a:blip r:embed="rId2"/>
          <a:stretch>
            <a:fillRect/>
          </a:stretch>
        </p:blipFill>
        <p:spPr>
          <a:xfrm>
            <a:off x="8286" y="0"/>
            <a:ext cx="3627147" cy="4032837"/>
          </a:xfrm>
          <a:prstGeom prst="rect">
            <a:avLst/>
          </a:prstGeom>
        </p:spPr>
      </p:pic>
      <p:pic>
        <p:nvPicPr>
          <p:cNvPr id="7" name="Picture 6">
            <a:extLst>
              <a:ext uri="{FF2B5EF4-FFF2-40B4-BE49-F238E27FC236}">
                <a16:creationId xmlns:a16="http://schemas.microsoft.com/office/drawing/2014/main" id="{DF3F2DB8-5494-F5C7-34F0-2D69DA14518F}"/>
              </a:ext>
            </a:extLst>
          </p:cNvPr>
          <p:cNvPicPr>
            <a:picLocks noChangeAspect="1"/>
          </p:cNvPicPr>
          <p:nvPr/>
        </p:nvPicPr>
        <p:blipFill>
          <a:blip r:embed="rId3"/>
          <a:stretch>
            <a:fillRect/>
          </a:stretch>
        </p:blipFill>
        <p:spPr>
          <a:xfrm>
            <a:off x="3025833" y="900370"/>
            <a:ext cx="9702078" cy="6083186"/>
          </a:xfrm>
          <a:prstGeom prst="rect">
            <a:avLst/>
          </a:prstGeom>
        </p:spPr>
      </p:pic>
      <p:sp>
        <p:nvSpPr>
          <p:cNvPr id="8" name="TextBox 7">
            <a:extLst>
              <a:ext uri="{FF2B5EF4-FFF2-40B4-BE49-F238E27FC236}">
                <a16:creationId xmlns:a16="http://schemas.microsoft.com/office/drawing/2014/main" id="{959D80E8-8770-51E9-868D-AB5C320EF31F}"/>
              </a:ext>
            </a:extLst>
          </p:cNvPr>
          <p:cNvSpPr txBox="1"/>
          <p:nvPr/>
        </p:nvSpPr>
        <p:spPr>
          <a:xfrm>
            <a:off x="6893915" y="212501"/>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1949</a:t>
            </a:r>
          </a:p>
        </p:txBody>
      </p:sp>
      <p:sp>
        <p:nvSpPr>
          <p:cNvPr id="9" name="TextBox 8">
            <a:extLst>
              <a:ext uri="{FF2B5EF4-FFF2-40B4-BE49-F238E27FC236}">
                <a16:creationId xmlns:a16="http://schemas.microsoft.com/office/drawing/2014/main" id="{6C7E01AD-D580-9163-25DD-6753D8F67018}"/>
              </a:ext>
            </a:extLst>
          </p:cNvPr>
          <p:cNvSpPr txBox="1"/>
          <p:nvPr/>
        </p:nvSpPr>
        <p:spPr>
          <a:xfrm>
            <a:off x="0" y="3371117"/>
            <a:ext cx="2149948" cy="1323439"/>
          </a:xfrm>
          <a:prstGeom prst="rect">
            <a:avLst/>
          </a:prstGeom>
          <a:noFill/>
        </p:spPr>
        <p:txBody>
          <a:bodyPr wrap="none" rtlCol="0">
            <a:spAutoFit/>
          </a:bodyPr>
          <a:lstStyle/>
          <a:p>
            <a:pPr algn="ctr"/>
            <a:r>
              <a:rPr lang="en-US" sz="2000" b="1" dirty="0">
                <a:latin typeface="Arial" panose="020B0604020202020204" pitchFamily="34" charset="0"/>
                <a:cs typeface="Arial" panose="020B0604020202020204" pitchFamily="34" charset="0"/>
              </a:rPr>
              <a:t>First Yearbook</a:t>
            </a:r>
          </a:p>
          <a:p>
            <a:pPr algn="ctr"/>
            <a:r>
              <a:rPr lang="en-US" sz="2000" b="1" dirty="0">
                <a:latin typeface="Arial" panose="020B0604020202020204" pitchFamily="34" charset="0"/>
                <a:cs typeface="Arial" panose="020B0604020202020204" pitchFamily="34" charset="0"/>
              </a:rPr>
              <a:t>To use multiple</a:t>
            </a:r>
          </a:p>
          <a:p>
            <a:pPr algn="ctr"/>
            <a:r>
              <a:rPr lang="en-US" sz="2000" b="1" dirty="0">
                <a:latin typeface="Arial" panose="020B0604020202020204" pitchFamily="34" charset="0"/>
                <a:cs typeface="Arial" panose="020B0604020202020204" pitchFamily="34" charset="0"/>
              </a:rPr>
              <a:t>Sketches of the </a:t>
            </a:r>
          </a:p>
          <a:p>
            <a:pPr algn="ctr"/>
            <a:r>
              <a:rPr lang="en-US" sz="2000" b="1" dirty="0">
                <a:latin typeface="Arial" panose="020B0604020202020204" pitchFamily="34" charset="0"/>
                <a:cs typeface="Arial" panose="020B0604020202020204" pitchFamily="34" charset="0"/>
              </a:rPr>
              <a:t>PU Skunk </a:t>
            </a:r>
          </a:p>
        </p:txBody>
      </p:sp>
      <p:sp>
        <p:nvSpPr>
          <p:cNvPr id="2" name="TextBox 1">
            <a:extLst>
              <a:ext uri="{FF2B5EF4-FFF2-40B4-BE49-F238E27FC236}">
                <a16:creationId xmlns:a16="http://schemas.microsoft.com/office/drawing/2014/main" id="{E8E14ED9-25A9-39B9-6FB8-DB5493C21732}"/>
              </a:ext>
            </a:extLst>
          </p:cNvPr>
          <p:cNvSpPr txBox="1"/>
          <p:nvPr/>
        </p:nvSpPr>
        <p:spPr>
          <a:xfrm>
            <a:off x="2936186" y="933968"/>
            <a:ext cx="2462534" cy="954107"/>
          </a:xfrm>
          <a:prstGeom prst="rect">
            <a:avLst/>
          </a:prstGeom>
          <a:noFill/>
        </p:spPr>
        <p:txBody>
          <a:bodyPr wrap="none" rtlCol="0">
            <a:spAutoFit/>
          </a:bodyPr>
          <a:lstStyle/>
          <a:p>
            <a:r>
              <a:rPr lang="en-US" sz="2800" b="1" dirty="0">
                <a:solidFill>
                  <a:schemeClr val="bg1"/>
                </a:solidFill>
                <a:latin typeface="Arial" panose="020B0604020202020204" pitchFamily="34" charset="0"/>
                <a:cs typeface="Arial" panose="020B0604020202020204" pitchFamily="34" charset="0"/>
              </a:rPr>
              <a:t>President, </a:t>
            </a:r>
          </a:p>
          <a:p>
            <a:r>
              <a:rPr lang="en-US" sz="2800" b="1" dirty="0">
                <a:solidFill>
                  <a:schemeClr val="bg1"/>
                </a:solidFill>
                <a:latin typeface="Arial" panose="020B0604020202020204" pitchFamily="34" charset="0"/>
                <a:cs typeface="Arial" panose="020B0604020202020204" pitchFamily="34" charset="0"/>
              </a:rPr>
              <a:t>Patty Stewart</a:t>
            </a:r>
          </a:p>
        </p:txBody>
      </p:sp>
      <p:sp>
        <p:nvSpPr>
          <p:cNvPr id="3" name="TextBox 2">
            <a:extLst>
              <a:ext uri="{FF2B5EF4-FFF2-40B4-BE49-F238E27FC236}">
                <a16:creationId xmlns:a16="http://schemas.microsoft.com/office/drawing/2014/main" id="{3299DA4B-827A-DD22-C432-604E2B7521C3}"/>
              </a:ext>
            </a:extLst>
          </p:cNvPr>
          <p:cNvSpPr txBox="1"/>
          <p:nvPr/>
        </p:nvSpPr>
        <p:spPr>
          <a:xfrm>
            <a:off x="8286" y="4694556"/>
            <a:ext cx="3757888" cy="1815882"/>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a:t>
            </a:r>
          </a:p>
          <a:p>
            <a:r>
              <a:rPr lang="en-US" sz="2800" b="1" dirty="0">
                <a:latin typeface="Arial" panose="020B0604020202020204" pitchFamily="34" charset="0"/>
                <a:cs typeface="Arial" panose="020B0604020202020204" pitchFamily="34" charset="0"/>
              </a:rPr>
              <a:t>Mrs. Tom-Tom Taylor</a:t>
            </a:r>
          </a:p>
          <a:p>
            <a:r>
              <a:rPr lang="en-US" sz="2800" b="1" dirty="0">
                <a:latin typeface="Arial" panose="020B0604020202020204" pitchFamily="34" charset="0"/>
                <a:cs typeface="Arial" panose="020B0604020202020204" pitchFamily="34" charset="0"/>
              </a:rPr>
              <a:t>Mrs. Puff-In-Wind </a:t>
            </a:r>
          </a:p>
          <a:p>
            <a:r>
              <a:rPr lang="en-US" sz="2800" b="1" dirty="0">
                <a:latin typeface="Arial" panose="020B0604020202020204" pitchFamily="34" charset="0"/>
                <a:cs typeface="Arial" panose="020B0604020202020204" pitchFamily="34" charset="0"/>
              </a:rPr>
              <a:t>  Humbert</a:t>
            </a:r>
          </a:p>
        </p:txBody>
      </p:sp>
    </p:spTree>
    <p:extLst>
      <p:ext uri="{BB962C8B-B14F-4D97-AF65-F5344CB8AC3E}">
        <p14:creationId xmlns:p14="http://schemas.microsoft.com/office/powerpoint/2010/main" val="34364056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AF9489E0-9DC0-A104-81CF-CCD7B264F234}"/>
              </a:ext>
            </a:extLst>
          </p:cNvPr>
          <p:cNvPicPr>
            <a:picLocks noChangeAspect="1"/>
          </p:cNvPicPr>
          <p:nvPr/>
        </p:nvPicPr>
        <p:blipFill>
          <a:blip r:embed="rId2"/>
          <a:srcRect t="3038" b="826"/>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133C0C13-FA50-725E-7134-AEA93FCA8B2E}"/>
              </a:ext>
            </a:extLst>
          </p:cNvPr>
          <p:cNvSpPr txBox="1"/>
          <p:nvPr/>
        </p:nvSpPr>
        <p:spPr>
          <a:xfrm>
            <a:off x="116470" y="107095"/>
            <a:ext cx="4806124" cy="1077218"/>
          </a:xfrm>
          <a:prstGeom prst="rect">
            <a:avLst/>
          </a:prstGeom>
          <a:noFill/>
        </p:spPr>
        <p:txBody>
          <a:bodyPr wrap="none" rtlCol="0">
            <a:spAutoFit/>
          </a:bodyPr>
          <a:lstStyle/>
          <a:p>
            <a:r>
              <a:rPr lang="en-US" sz="3200" b="1" dirty="0">
                <a:solidFill>
                  <a:schemeClr val="bg1"/>
                </a:solidFill>
                <a:latin typeface="Arial "/>
              </a:rPr>
              <a:t>ZONTA 1950 </a:t>
            </a:r>
          </a:p>
          <a:p>
            <a:r>
              <a:rPr lang="en-US" sz="3200" b="1" dirty="0">
                <a:solidFill>
                  <a:schemeClr val="bg1"/>
                </a:solidFill>
                <a:latin typeface="Arial "/>
              </a:rPr>
              <a:t>President, Jane Murphy</a:t>
            </a:r>
          </a:p>
        </p:txBody>
      </p:sp>
      <p:sp>
        <p:nvSpPr>
          <p:cNvPr id="5" name="TextBox 4">
            <a:extLst>
              <a:ext uri="{FF2B5EF4-FFF2-40B4-BE49-F238E27FC236}">
                <a16:creationId xmlns:a16="http://schemas.microsoft.com/office/drawing/2014/main" id="{45B5EB9C-B8F5-6099-156E-F52F2DD296C4}"/>
              </a:ext>
            </a:extLst>
          </p:cNvPr>
          <p:cNvSpPr txBox="1"/>
          <p:nvPr/>
        </p:nvSpPr>
        <p:spPr>
          <a:xfrm>
            <a:off x="784412" y="5616389"/>
            <a:ext cx="4077270"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Mrs. Puff-In-Wind Humbert</a:t>
            </a:r>
          </a:p>
          <a:p>
            <a:r>
              <a:rPr lang="en-US" sz="2400" b="1" dirty="0">
                <a:latin typeface="Arial" panose="020B0604020202020204" pitchFamily="34" charset="0"/>
                <a:cs typeface="Arial" panose="020B0604020202020204" pitchFamily="34" charset="0"/>
              </a:rPr>
              <a:t>Mrs. Tom-Tom Taylor</a:t>
            </a:r>
          </a:p>
        </p:txBody>
      </p:sp>
    </p:spTree>
    <p:extLst>
      <p:ext uri="{BB962C8B-B14F-4D97-AF65-F5344CB8AC3E}">
        <p14:creationId xmlns:p14="http://schemas.microsoft.com/office/powerpoint/2010/main" val="6903965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4DF83E-451C-D89E-964F-1208FBD50C8D}"/>
              </a:ext>
            </a:extLst>
          </p:cNvPr>
          <p:cNvPicPr>
            <a:picLocks noChangeAspect="1"/>
          </p:cNvPicPr>
          <p:nvPr/>
        </p:nvPicPr>
        <p:blipFill>
          <a:blip r:embed="rId2"/>
          <a:stretch>
            <a:fillRect/>
          </a:stretch>
        </p:blipFill>
        <p:spPr>
          <a:xfrm>
            <a:off x="-126" y="0"/>
            <a:ext cx="9871084" cy="6858000"/>
          </a:xfrm>
          <a:prstGeom prst="rect">
            <a:avLst/>
          </a:prstGeom>
        </p:spPr>
      </p:pic>
      <p:sp>
        <p:nvSpPr>
          <p:cNvPr id="4" name="TextBox 3">
            <a:extLst>
              <a:ext uri="{FF2B5EF4-FFF2-40B4-BE49-F238E27FC236}">
                <a16:creationId xmlns:a16="http://schemas.microsoft.com/office/drawing/2014/main" id="{5A109802-523D-5B0F-99DF-96A1DE9BAB00}"/>
              </a:ext>
            </a:extLst>
          </p:cNvPr>
          <p:cNvSpPr txBox="1"/>
          <p:nvPr/>
        </p:nvSpPr>
        <p:spPr>
          <a:xfrm>
            <a:off x="9970477" y="145072"/>
            <a:ext cx="2167304" cy="2308324"/>
          </a:xfrm>
          <a:prstGeom prst="rect">
            <a:avLst/>
          </a:prstGeom>
          <a:noFill/>
        </p:spPr>
        <p:txBody>
          <a:bodyPr wrap="square" rtlCol="0">
            <a:spAutoFit/>
          </a:bodyPr>
          <a:lstStyle/>
          <a:p>
            <a:pPr algn="ctr"/>
            <a:r>
              <a:rPr lang="en-US" sz="3200" b="1" dirty="0">
                <a:latin typeface="Arial "/>
              </a:rPr>
              <a:t>ZONTA</a:t>
            </a:r>
          </a:p>
          <a:p>
            <a:pPr algn="ctr"/>
            <a:r>
              <a:rPr lang="en-US" sz="3200" b="1" dirty="0">
                <a:latin typeface="Arial "/>
              </a:rPr>
              <a:t>1951</a:t>
            </a:r>
          </a:p>
          <a:p>
            <a:pPr algn="ctr"/>
            <a:r>
              <a:rPr lang="en-US" sz="2000" b="1" dirty="0">
                <a:latin typeface="Arial "/>
              </a:rPr>
              <a:t>President, Martha </a:t>
            </a:r>
            <a:r>
              <a:rPr lang="en-US" sz="2000" b="1" dirty="0" err="1">
                <a:latin typeface="Arial "/>
              </a:rPr>
              <a:t>StarDance</a:t>
            </a:r>
            <a:r>
              <a:rPr lang="en-US" sz="2000" b="1" dirty="0">
                <a:latin typeface="Arial "/>
              </a:rPr>
              <a:t> Dillion</a:t>
            </a:r>
          </a:p>
        </p:txBody>
      </p:sp>
      <p:pic>
        <p:nvPicPr>
          <p:cNvPr id="6" name="Picture 5">
            <a:extLst>
              <a:ext uri="{FF2B5EF4-FFF2-40B4-BE49-F238E27FC236}">
                <a16:creationId xmlns:a16="http://schemas.microsoft.com/office/drawing/2014/main" id="{14B5E045-BFA2-224B-E98D-48E702B3D4AF}"/>
              </a:ext>
            </a:extLst>
          </p:cNvPr>
          <p:cNvPicPr>
            <a:picLocks noChangeAspect="1"/>
          </p:cNvPicPr>
          <p:nvPr/>
        </p:nvPicPr>
        <p:blipFill>
          <a:blip r:embed="rId3"/>
          <a:stretch>
            <a:fillRect/>
          </a:stretch>
        </p:blipFill>
        <p:spPr>
          <a:xfrm>
            <a:off x="10299834" y="2376435"/>
            <a:ext cx="1637398" cy="4054510"/>
          </a:xfrm>
          <a:prstGeom prst="rect">
            <a:avLst/>
          </a:prstGeom>
        </p:spPr>
      </p:pic>
    </p:spTree>
    <p:extLst>
      <p:ext uri="{BB962C8B-B14F-4D97-AF65-F5344CB8AC3E}">
        <p14:creationId xmlns:p14="http://schemas.microsoft.com/office/powerpoint/2010/main" val="42231830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B4E005F-E659-5D45-045B-0E7861FFE700}"/>
              </a:ext>
            </a:extLst>
          </p:cNvPr>
          <p:cNvPicPr>
            <a:picLocks noChangeAspect="1"/>
          </p:cNvPicPr>
          <p:nvPr/>
        </p:nvPicPr>
        <p:blipFill>
          <a:blip r:embed="rId2"/>
          <a:srcRect t="9903" b="17996"/>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26E9CEAE-4F08-E4A6-4572-BF0893F8EA7E}"/>
              </a:ext>
            </a:extLst>
          </p:cNvPr>
          <p:cNvSpPr txBox="1"/>
          <p:nvPr/>
        </p:nvSpPr>
        <p:spPr>
          <a:xfrm>
            <a:off x="0" y="249016"/>
            <a:ext cx="1566454" cy="1077218"/>
          </a:xfrm>
          <a:prstGeom prst="rect">
            <a:avLst/>
          </a:prstGeom>
          <a:noFill/>
        </p:spPr>
        <p:txBody>
          <a:bodyPr wrap="none" rtlCol="0">
            <a:spAutoFit/>
          </a:bodyPr>
          <a:lstStyle/>
          <a:p>
            <a:pPr algn="ctr"/>
            <a:r>
              <a:rPr lang="en-US" sz="3200" b="1" dirty="0">
                <a:solidFill>
                  <a:schemeClr val="bg1"/>
                </a:solidFill>
                <a:latin typeface="Arial "/>
              </a:rPr>
              <a:t>ZONTA</a:t>
            </a:r>
          </a:p>
          <a:p>
            <a:pPr algn="ctr"/>
            <a:r>
              <a:rPr lang="en-US" sz="3200" b="1" dirty="0">
                <a:solidFill>
                  <a:schemeClr val="bg1"/>
                </a:solidFill>
                <a:latin typeface="Arial "/>
              </a:rPr>
              <a:t>1952</a:t>
            </a:r>
          </a:p>
        </p:txBody>
      </p:sp>
      <p:sp>
        <p:nvSpPr>
          <p:cNvPr id="2" name="TextBox 1">
            <a:extLst>
              <a:ext uri="{FF2B5EF4-FFF2-40B4-BE49-F238E27FC236}">
                <a16:creationId xmlns:a16="http://schemas.microsoft.com/office/drawing/2014/main" id="{DAD62661-4F25-3798-A250-2DA412392986}"/>
              </a:ext>
            </a:extLst>
          </p:cNvPr>
          <p:cNvSpPr txBox="1"/>
          <p:nvPr/>
        </p:nvSpPr>
        <p:spPr>
          <a:xfrm>
            <a:off x="224204" y="5706208"/>
            <a:ext cx="3775393" cy="830997"/>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President, Ruth Burgess</a:t>
            </a:r>
          </a:p>
          <a:p>
            <a:r>
              <a:rPr lang="en-US" sz="2400" b="1" dirty="0">
                <a:latin typeface="Arial" panose="020B0604020202020204" pitchFamily="34" charset="0"/>
                <a:cs typeface="Arial" panose="020B0604020202020204" pitchFamily="34" charset="0"/>
              </a:rPr>
              <a:t>Sponsor, Mrs. Dale Holt</a:t>
            </a:r>
          </a:p>
        </p:txBody>
      </p:sp>
      <p:sp>
        <p:nvSpPr>
          <p:cNvPr id="5" name="TextBox 4">
            <a:extLst>
              <a:ext uri="{FF2B5EF4-FFF2-40B4-BE49-F238E27FC236}">
                <a16:creationId xmlns:a16="http://schemas.microsoft.com/office/drawing/2014/main" id="{2889A8BD-A53C-AE71-AEDA-47629B8921B6}"/>
              </a:ext>
            </a:extLst>
          </p:cNvPr>
          <p:cNvSpPr txBox="1"/>
          <p:nvPr/>
        </p:nvSpPr>
        <p:spPr>
          <a:xfrm>
            <a:off x="9784977" y="5477435"/>
            <a:ext cx="2258182"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a:t>
            </a:r>
          </a:p>
          <a:p>
            <a:r>
              <a:rPr lang="en-US" sz="2400" b="1" dirty="0">
                <a:latin typeface="Arial" panose="020B0604020202020204" pitchFamily="34" charset="0"/>
                <a:cs typeface="Arial" panose="020B0604020202020204" pitchFamily="34" charset="0"/>
              </a:rPr>
              <a:t>Mrs. Tom-Tom</a:t>
            </a:r>
          </a:p>
          <a:p>
            <a:r>
              <a:rPr lang="en-US" sz="2400" b="1" dirty="0">
                <a:latin typeface="Arial" panose="020B0604020202020204" pitchFamily="34" charset="0"/>
                <a:cs typeface="Arial" panose="020B0604020202020204" pitchFamily="34" charset="0"/>
              </a:rPr>
              <a:t> Taylor</a:t>
            </a:r>
          </a:p>
        </p:txBody>
      </p:sp>
    </p:spTree>
    <p:extLst>
      <p:ext uri="{BB962C8B-B14F-4D97-AF65-F5344CB8AC3E}">
        <p14:creationId xmlns:p14="http://schemas.microsoft.com/office/powerpoint/2010/main" val="1308119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B18C6C5-E505-73DA-E9F3-3D9C42C9975E}"/>
              </a:ext>
            </a:extLst>
          </p:cNvPr>
          <p:cNvPicPr>
            <a:picLocks noChangeAspect="1"/>
          </p:cNvPicPr>
          <p:nvPr/>
        </p:nvPicPr>
        <p:blipFill>
          <a:blip r:embed="rId2"/>
          <a:srcRect t="8180"/>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14F3BB8D-CC0C-46BB-8FE2-7002F45CC0BF}"/>
              </a:ext>
            </a:extLst>
          </p:cNvPr>
          <p:cNvSpPr txBox="1"/>
          <p:nvPr/>
        </p:nvSpPr>
        <p:spPr>
          <a:xfrm>
            <a:off x="828578" y="135242"/>
            <a:ext cx="2575513" cy="584775"/>
          </a:xfrm>
          <a:prstGeom prst="rect">
            <a:avLst/>
          </a:prstGeom>
          <a:noFill/>
        </p:spPr>
        <p:txBody>
          <a:bodyPr wrap="none" rtlCol="0">
            <a:spAutoFit/>
          </a:bodyPr>
          <a:lstStyle/>
          <a:p>
            <a:r>
              <a:rPr lang="en-US" sz="3200" b="1" dirty="0">
                <a:solidFill>
                  <a:schemeClr val="bg1"/>
                </a:solidFill>
                <a:latin typeface="Arial "/>
              </a:rPr>
              <a:t>ZONTA 1953</a:t>
            </a:r>
          </a:p>
        </p:txBody>
      </p:sp>
      <p:sp>
        <p:nvSpPr>
          <p:cNvPr id="2" name="TextBox 1">
            <a:extLst>
              <a:ext uri="{FF2B5EF4-FFF2-40B4-BE49-F238E27FC236}">
                <a16:creationId xmlns:a16="http://schemas.microsoft.com/office/drawing/2014/main" id="{FDC44C72-A4A2-7247-7D03-AD41F7446AA8}"/>
              </a:ext>
            </a:extLst>
          </p:cNvPr>
          <p:cNvSpPr txBox="1"/>
          <p:nvPr/>
        </p:nvSpPr>
        <p:spPr>
          <a:xfrm>
            <a:off x="7709647" y="6037729"/>
            <a:ext cx="3980577" cy="523220"/>
          </a:xfrm>
          <a:prstGeom prst="rect">
            <a:avLst/>
          </a:prstGeom>
          <a:noFill/>
        </p:spPr>
        <p:txBody>
          <a:bodyPr wrap="none" rtlCol="0">
            <a:spAutoFit/>
          </a:bodyPr>
          <a:lstStyle/>
          <a:p>
            <a:r>
              <a:rPr lang="en-US" sz="2800" b="1" dirty="0">
                <a:solidFill>
                  <a:schemeClr val="bg1"/>
                </a:solidFill>
                <a:latin typeface="Arial" panose="020B0604020202020204" pitchFamily="34" charset="0"/>
                <a:cs typeface="Arial" panose="020B0604020202020204" pitchFamily="34" charset="0"/>
              </a:rPr>
              <a:t>29 New Zonta Pledges</a:t>
            </a:r>
          </a:p>
        </p:txBody>
      </p:sp>
      <p:sp>
        <p:nvSpPr>
          <p:cNvPr id="5" name="TextBox 4">
            <a:extLst>
              <a:ext uri="{FF2B5EF4-FFF2-40B4-BE49-F238E27FC236}">
                <a16:creationId xmlns:a16="http://schemas.microsoft.com/office/drawing/2014/main" id="{DCDAE171-F6C2-21A9-9BBA-E3C709C3526B}"/>
              </a:ext>
            </a:extLst>
          </p:cNvPr>
          <p:cNvSpPr txBox="1"/>
          <p:nvPr/>
        </p:nvSpPr>
        <p:spPr>
          <a:xfrm>
            <a:off x="8843687" y="64559"/>
            <a:ext cx="3243645" cy="1200329"/>
          </a:xfrm>
          <a:prstGeom prst="rect">
            <a:avLst/>
          </a:prstGeom>
          <a:noFill/>
        </p:spPr>
        <p:txBody>
          <a:bodyPr wrap="none" rtlCol="0">
            <a:spAutoFit/>
          </a:bodyPr>
          <a:lstStyle/>
          <a:p>
            <a:r>
              <a:rPr lang="en-US" sz="2400" b="1" dirty="0">
                <a:solidFill>
                  <a:schemeClr val="bg1"/>
                </a:solidFill>
                <a:latin typeface="Arial" panose="020B0604020202020204" pitchFamily="34" charset="0"/>
                <a:cs typeface="Arial" panose="020B0604020202020204" pitchFamily="34" charset="0"/>
              </a:rPr>
              <a:t>Sponsors,</a:t>
            </a:r>
          </a:p>
          <a:p>
            <a:r>
              <a:rPr lang="en-US" sz="2400" b="1" dirty="0">
                <a:solidFill>
                  <a:schemeClr val="bg1"/>
                </a:solidFill>
                <a:latin typeface="Arial" panose="020B0604020202020204" pitchFamily="34" charset="0"/>
                <a:cs typeface="Arial" panose="020B0604020202020204" pitchFamily="34" charset="0"/>
              </a:rPr>
              <a:t>Mrs. Dale Holt</a:t>
            </a:r>
          </a:p>
          <a:p>
            <a:r>
              <a:rPr lang="en-US" sz="2400" b="1" dirty="0">
                <a:solidFill>
                  <a:schemeClr val="bg1"/>
                </a:solidFill>
                <a:latin typeface="Arial" panose="020B0604020202020204" pitchFamily="34" charset="0"/>
                <a:cs typeface="Arial" panose="020B0604020202020204" pitchFamily="34" charset="0"/>
              </a:rPr>
              <a:t>Mrs. Tom-Tom Taylor</a:t>
            </a:r>
          </a:p>
        </p:txBody>
      </p:sp>
    </p:spTree>
    <p:extLst>
      <p:ext uri="{BB962C8B-B14F-4D97-AF65-F5344CB8AC3E}">
        <p14:creationId xmlns:p14="http://schemas.microsoft.com/office/powerpoint/2010/main" val="3705755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681009-E56D-DC90-28D9-8859F31FDF5E}"/>
              </a:ext>
            </a:extLst>
          </p:cNvPr>
          <p:cNvPicPr>
            <a:picLocks noChangeAspect="1"/>
          </p:cNvPicPr>
          <p:nvPr/>
        </p:nvPicPr>
        <p:blipFill>
          <a:blip r:embed="rId3"/>
          <a:srcRect l="989" t="12107" r="-989" b="19194"/>
          <a:stretch>
            <a:fillRect/>
          </a:stretch>
        </p:blipFill>
        <p:spPr>
          <a:xfrm>
            <a:off x="-39479" y="0"/>
            <a:ext cx="12439693" cy="6688400"/>
          </a:xfrm>
          <a:prstGeom prst="rect">
            <a:avLst/>
          </a:prstGeom>
        </p:spPr>
      </p:pic>
      <p:sp>
        <p:nvSpPr>
          <p:cNvPr id="4" name="TextBox 3">
            <a:extLst>
              <a:ext uri="{FF2B5EF4-FFF2-40B4-BE49-F238E27FC236}">
                <a16:creationId xmlns:a16="http://schemas.microsoft.com/office/drawing/2014/main" id="{23626B47-A647-D649-41F0-3A902E918B32}"/>
              </a:ext>
            </a:extLst>
          </p:cNvPr>
          <p:cNvSpPr txBox="1"/>
          <p:nvPr/>
        </p:nvSpPr>
        <p:spPr>
          <a:xfrm>
            <a:off x="663818" y="27430"/>
            <a:ext cx="7939455" cy="2185214"/>
          </a:xfrm>
          <a:prstGeom prst="rect">
            <a:avLst/>
          </a:prstGeom>
          <a:noFill/>
        </p:spPr>
        <p:txBody>
          <a:bodyPr wrap="square" rtlCol="0">
            <a:spAutoFit/>
          </a:bodyPr>
          <a:lstStyle/>
          <a:p>
            <a:r>
              <a:rPr lang="en-US" sz="3200" b="1" dirty="0">
                <a:solidFill>
                  <a:schemeClr val="bg1"/>
                </a:solidFill>
                <a:latin typeface="Arial" panose="020B0604020202020204" pitchFamily="34" charset="0"/>
                <a:cs typeface="Arial" panose="020B0604020202020204" pitchFamily="34" charset="0"/>
              </a:rPr>
              <a:t>ZONTA 1954 </a:t>
            </a:r>
          </a:p>
          <a:p>
            <a:r>
              <a:rPr lang="en-US" sz="2400" b="1" dirty="0">
                <a:solidFill>
                  <a:schemeClr val="bg1"/>
                </a:solidFill>
                <a:latin typeface="Arial" panose="020B0604020202020204" pitchFamily="34" charset="0"/>
                <a:cs typeface="Arial" panose="020B0604020202020204" pitchFamily="34" charset="0"/>
              </a:rPr>
              <a:t>President, Velma Wiley</a:t>
            </a:r>
          </a:p>
          <a:p>
            <a:endParaRPr lang="en-US" sz="2400" b="1" dirty="0">
              <a:solidFill>
                <a:schemeClr val="bg1"/>
              </a:solidFill>
              <a:latin typeface="Arial" panose="020B0604020202020204" pitchFamily="34" charset="0"/>
              <a:cs typeface="Arial" panose="020B0604020202020204" pitchFamily="34" charset="0"/>
            </a:endParaRPr>
          </a:p>
          <a:p>
            <a:r>
              <a:rPr lang="en-US" sz="2400" b="1" dirty="0">
                <a:solidFill>
                  <a:schemeClr val="bg1"/>
                </a:solidFill>
                <a:latin typeface="Arial" panose="020B0604020202020204" pitchFamily="34" charset="0"/>
                <a:cs typeface="Arial" panose="020B0604020202020204" pitchFamily="34" charset="0"/>
              </a:rPr>
              <a:t>22 Pledges</a:t>
            </a:r>
          </a:p>
          <a:p>
            <a:pPr algn="ctr"/>
            <a:endParaRPr lang="en-US"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889E5F8-0522-930B-7E91-0DC6702CE977}"/>
              </a:ext>
            </a:extLst>
          </p:cNvPr>
          <p:cNvSpPr txBox="1"/>
          <p:nvPr/>
        </p:nvSpPr>
        <p:spPr>
          <a:xfrm>
            <a:off x="8973672" y="1134036"/>
            <a:ext cx="3243645" cy="1200329"/>
          </a:xfrm>
          <a:prstGeom prst="rect">
            <a:avLst/>
          </a:prstGeom>
          <a:noFill/>
        </p:spPr>
        <p:txBody>
          <a:bodyPr wrap="none" rtlCol="0">
            <a:spAutoFit/>
          </a:bodyPr>
          <a:lstStyle/>
          <a:p>
            <a:r>
              <a:rPr lang="en-US" sz="2400" b="1" dirty="0">
                <a:solidFill>
                  <a:schemeClr val="bg1"/>
                </a:solidFill>
                <a:latin typeface="Arial" panose="020B0604020202020204" pitchFamily="34" charset="0"/>
                <a:cs typeface="Arial" panose="020B0604020202020204" pitchFamily="34" charset="0"/>
              </a:rPr>
              <a:t>Sponsors,</a:t>
            </a:r>
          </a:p>
          <a:p>
            <a:r>
              <a:rPr lang="en-US" sz="2400" b="1" dirty="0">
                <a:solidFill>
                  <a:schemeClr val="bg1"/>
                </a:solidFill>
                <a:latin typeface="Arial" panose="020B0604020202020204" pitchFamily="34" charset="0"/>
                <a:cs typeface="Arial" panose="020B0604020202020204" pitchFamily="34" charset="0"/>
              </a:rPr>
              <a:t>Mrs. Dale Holt</a:t>
            </a:r>
          </a:p>
          <a:p>
            <a:r>
              <a:rPr lang="en-US" sz="2400" b="1" dirty="0">
                <a:solidFill>
                  <a:schemeClr val="bg1"/>
                </a:solidFill>
                <a:latin typeface="Arial" panose="020B0604020202020204" pitchFamily="34" charset="0"/>
                <a:cs typeface="Arial" panose="020B0604020202020204" pitchFamily="34" charset="0"/>
              </a:rPr>
              <a:t>Mrs. Tom-Tom Taylor</a:t>
            </a:r>
          </a:p>
        </p:txBody>
      </p:sp>
    </p:spTree>
    <p:extLst>
      <p:ext uri="{BB962C8B-B14F-4D97-AF65-F5344CB8AC3E}">
        <p14:creationId xmlns:p14="http://schemas.microsoft.com/office/powerpoint/2010/main" val="6349746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4EC280-0111-CD1E-6104-06CEFF7D616C}"/>
              </a:ext>
            </a:extLst>
          </p:cNvPr>
          <p:cNvPicPr>
            <a:picLocks noChangeAspect="1"/>
          </p:cNvPicPr>
          <p:nvPr/>
        </p:nvPicPr>
        <p:blipFill>
          <a:blip r:embed="rId2"/>
          <a:stretch>
            <a:fillRect/>
          </a:stretch>
        </p:blipFill>
        <p:spPr>
          <a:xfrm>
            <a:off x="5036948" y="0"/>
            <a:ext cx="7192537" cy="6858000"/>
          </a:xfrm>
          <a:prstGeom prst="rect">
            <a:avLst/>
          </a:prstGeom>
        </p:spPr>
      </p:pic>
      <p:sp>
        <p:nvSpPr>
          <p:cNvPr id="2" name="TextBox 1">
            <a:extLst>
              <a:ext uri="{FF2B5EF4-FFF2-40B4-BE49-F238E27FC236}">
                <a16:creationId xmlns:a16="http://schemas.microsoft.com/office/drawing/2014/main" id="{0B89D387-6374-031F-A299-1A3C6FBB9ACC}"/>
              </a:ext>
            </a:extLst>
          </p:cNvPr>
          <p:cNvSpPr txBox="1"/>
          <p:nvPr/>
        </p:nvSpPr>
        <p:spPr>
          <a:xfrm>
            <a:off x="95991" y="49402"/>
            <a:ext cx="3938899" cy="1938992"/>
          </a:xfrm>
          <a:prstGeom prst="rect">
            <a:avLst/>
          </a:prstGeom>
          <a:noFill/>
        </p:spPr>
        <p:txBody>
          <a:bodyPr wrap="none" rtlCol="0">
            <a:spAutoFit/>
          </a:bodyPr>
          <a:lstStyle/>
          <a:p>
            <a:pPr algn="ctr"/>
            <a:r>
              <a:rPr lang="en-US" sz="3200" b="1" dirty="0">
                <a:latin typeface="Arial "/>
              </a:rPr>
              <a:t>ZONTA</a:t>
            </a:r>
          </a:p>
          <a:p>
            <a:pPr algn="ctr"/>
            <a:r>
              <a:rPr lang="en-US" sz="3200" b="1" dirty="0">
                <a:latin typeface="Arial "/>
              </a:rPr>
              <a:t>1955</a:t>
            </a:r>
          </a:p>
          <a:p>
            <a:r>
              <a:rPr lang="en-US" sz="2400" b="1" dirty="0">
                <a:latin typeface="Arial "/>
              </a:rPr>
              <a:t>President, </a:t>
            </a:r>
          </a:p>
          <a:p>
            <a:pPr algn="ctr"/>
            <a:r>
              <a:rPr lang="en-US" sz="2400" b="1" dirty="0">
                <a:latin typeface="Arial "/>
              </a:rPr>
              <a:t>Joan </a:t>
            </a:r>
            <a:r>
              <a:rPr lang="en-US" sz="2400" b="1" dirty="0" err="1">
                <a:latin typeface="Arial "/>
              </a:rPr>
              <a:t>Surefoot</a:t>
            </a:r>
            <a:r>
              <a:rPr lang="en-US" sz="2400" b="1" dirty="0">
                <a:latin typeface="Arial "/>
              </a:rPr>
              <a:t> Schneider</a:t>
            </a:r>
            <a:r>
              <a:rPr lang="en-US" sz="3200" b="1" dirty="0">
                <a:latin typeface="Arial "/>
              </a:rPr>
              <a:t> </a:t>
            </a:r>
          </a:p>
        </p:txBody>
      </p:sp>
      <p:pic>
        <p:nvPicPr>
          <p:cNvPr id="5" name="Picture 4">
            <a:extLst>
              <a:ext uri="{FF2B5EF4-FFF2-40B4-BE49-F238E27FC236}">
                <a16:creationId xmlns:a16="http://schemas.microsoft.com/office/drawing/2014/main" id="{C0649A73-ABEA-03D6-540B-FD9FEAE20733}"/>
              </a:ext>
            </a:extLst>
          </p:cNvPr>
          <p:cNvPicPr>
            <a:picLocks noChangeAspect="1"/>
          </p:cNvPicPr>
          <p:nvPr/>
        </p:nvPicPr>
        <p:blipFill>
          <a:blip r:embed="rId3"/>
          <a:stretch>
            <a:fillRect/>
          </a:stretch>
        </p:blipFill>
        <p:spPr>
          <a:xfrm>
            <a:off x="173346" y="3119424"/>
            <a:ext cx="3627690" cy="3599569"/>
          </a:xfrm>
          <a:prstGeom prst="rect">
            <a:avLst/>
          </a:prstGeom>
        </p:spPr>
      </p:pic>
      <p:sp>
        <p:nvSpPr>
          <p:cNvPr id="6" name="TextBox 5">
            <a:extLst>
              <a:ext uri="{FF2B5EF4-FFF2-40B4-BE49-F238E27FC236}">
                <a16:creationId xmlns:a16="http://schemas.microsoft.com/office/drawing/2014/main" id="{36D76022-0005-FBCC-48C6-5E088217BDAB}"/>
              </a:ext>
            </a:extLst>
          </p:cNvPr>
          <p:cNvSpPr txBox="1"/>
          <p:nvPr/>
        </p:nvSpPr>
        <p:spPr>
          <a:xfrm>
            <a:off x="744072" y="2092244"/>
            <a:ext cx="6113928" cy="923330"/>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Sponsors,</a:t>
            </a:r>
          </a:p>
          <a:p>
            <a:r>
              <a:rPr lang="en-US" sz="1800" b="1" dirty="0">
                <a:latin typeface="Arial" panose="020B0604020202020204" pitchFamily="34" charset="0"/>
                <a:cs typeface="Arial" panose="020B0604020202020204" pitchFamily="34" charset="0"/>
              </a:rPr>
              <a:t>Mrs. Sheldon Shirts</a:t>
            </a:r>
          </a:p>
          <a:p>
            <a:r>
              <a:rPr lang="en-US" sz="1800" b="1" dirty="0">
                <a:latin typeface="Arial" panose="020B0604020202020204" pitchFamily="34" charset="0"/>
                <a:cs typeface="Arial" panose="020B0604020202020204" pitchFamily="34" charset="0"/>
              </a:rPr>
              <a:t>Mrs. </a:t>
            </a:r>
            <a:r>
              <a:rPr lang="en-US" b="1" dirty="0">
                <a:latin typeface="Arial" panose="020B0604020202020204" pitchFamily="34" charset="0"/>
                <a:cs typeface="Arial" panose="020B0604020202020204" pitchFamily="34" charset="0"/>
              </a:rPr>
              <a:t>Annabelle Blazing Birch </a:t>
            </a:r>
            <a:r>
              <a:rPr lang="en-US" sz="1800" b="1" dirty="0">
                <a:latin typeface="Arial" panose="020B0604020202020204" pitchFamily="34" charset="0"/>
                <a:cs typeface="Arial" panose="020B0604020202020204" pitchFamily="34" charset="0"/>
              </a:rPr>
              <a:t>Baker</a:t>
            </a:r>
          </a:p>
        </p:txBody>
      </p:sp>
      <p:sp>
        <p:nvSpPr>
          <p:cNvPr id="7" name="TextBox 6">
            <a:extLst>
              <a:ext uri="{FF2B5EF4-FFF2-40B4-BE49-F238E27FC236}">
                <a16:creationId xmlns:a16="http://schemas.microsoft.com/office/drawing/2014/main" id="{0D889663-16BB-D01A-46C8-84FE25AE42D7}"/>
              </a:ext>
            </a:extLst>
          </p:cNvPr>
          <p:cNvSpPr txBox="1"/>
          <p:nvPr/>
        </p:nvSpPr>
        <p:spPr>
          <a:xfrm>
            <a:off x="3736754" y="5029200"/>
            <a:ext cx="1364477" cy="830997"/>
          </a:xfrm>
          <a:prstGeom prst="rect">
            <a:avLst/>
          </a:prstGeom>
          <a:noFill/>
        </p:spPr>
        <p:txBody>
          <a:bodyPr wrap="none" rtlCol="0">
            <a:spAutoFit/>
          </a:bodyPr>
          <a:lstStyle/>
          <a:p>
            <a:pPr algn="ctr"/>
            <a:r>
              <a:rPr lang="en-US" sz="2400" b="1" dirty="0">
                <a:latin typeface="Arial" panose="020B0604020202020204" pitchFamily="34" charset="0"/>
                <a:cs typeface="Arial" panose="020B0604020202020204" pitchFamily="34" charset="0"/>
              </a:rPr>
              <a:t>19</a:t>
            </a:r>
          </a:p>
          <a:p>
            <a:pPr algn="ctr"/>
            <a:r>
              <a:rPr lang="en-US" sz="2400" b="1" dirty="0">
                <a:latin typeface="Arial" panose="020B0604020202020204" pitchFamily="34" charset="0"/>
                <a:cs typeface="Arial" panose="020B0604020202020204" pitchFamily="34" charset="0"/>
              </a:rPr>
              <a:t>Pledges</a:t>
            </a:r>
          </a:p>
        </p:txBody>
      </p:sp>
    </p:spTree>
    <p:extLst>
      <p:ext uri="{BB962C8B-B14F-4D97-AF65-F5344CB8AC3E}">
        <p14:creationId xmlns:p14="http://schemas.microsoft.com/office/powerpoint/2010/main" val="31159671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4A337F-A25A-BFB9-7C50-0796609C61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24250" y="0"/>
            <a:ext cx="5143500" cy="6858000"/>
          </a:xfrm>
          <a:prstGeom prst="rect">
            <a:avLst/>
          </a:prstGeom>
        </p:spPr>
      </p:pic>
      <p:sp>
        <p:nvSpPr>
          <p:cNvPr id="3" name="TextBox 2">
            <a:extLst>
              <a:ext uri="{FF2B5EF4-FFF2-40B4-BE49-F238E27FC236}">
                <a16:creationId xmlns:a16="http://schemas.microsoft.com/office/drawing/2014/main" id="{47719323-BDCC-DDA9-1514-EC7B8A0A6009}"/>
              </a:ext>
            </a:extLst>
          </p:cNvPr>
          <p:cNvSpPr txBox="1"/>
          <p:nvPr/>
        </p:nvSpPr>
        <p:spPr>
          <a:xfrm>
            <a:off x="292289" y="1656303"/>
            <a:ext cx="3312895" cy="1569660"/>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President, </a:t>
            </a:r>
          </a:p>
          <a:p>
            <a:r>
              <a:rPr lang="en-US" sz="3200" b="1" dirty="0">
                <a:latin typeface="Arial" panose="020B0604020202020204" pitchFamily="34" charset="0"/>
                <a:cs typeface="Arial" panose="020B0604020202020204" pitchFamily="34" charset="0"/>
              </a:rPr>
              <a:t>“Sunny Waters”</a:t>
            </a:r>
          </a:p>
          <a:p>
            <a:r>
              <a:rPr lang="en-US" sz="3200" b="1" dirty="0">
                <a:latin typeface="Arial" panose="020B0604020202020204" pitchFamily="34" charset="0"/>
                <a:cs typeface="Arial" panose="020B0604020202020204" pitchFamily="34" charset="0"/>
              </a:rPr>
              <a:t> Walker</a:t>
            </a:r>
          </a:p>
        </p:txBody>
      </p:sp>
      <p:sp>
        <p:nvSpPr>
          <p:cNvPr id="4" name="TextBox 3">
            <a:extLst>
              <a:ext uri="{FF2B5EF4-FFF2-40B4-BE49-F238E27FC236}">
                <a16:creationId xmlns:a16="http://schemas.microsoft.com/office/drawing/2014/main" id="{C1BA4E27-2F51-18ED-DE81-3DFBBDA46CA9}"/>
              </a:ext>
            </a:extLst>
          </p:cNvPr>
          <p:cNvSpPr txBox="1"/>
          <p:nvPr/>
        </p:nvSpPr>
        <p:spPr>
          <a:xfrm>
            <a:off x="523696" y="232146"/>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1956</a:t>
            </a:r>
          </a:p>
        </p:txBody>
      </p:sp>
      <p:pic>
        <p:nvPicPr>
          <p:cNvPr id="5" name="Picture 4">
            <a:extLst>
              <a:ext uri="{FF2B5EF4-FFF2-40B4-BE49-F238E27FC236}">
                <a16:creationId xmlns:a16="http://schemas.microsoft.com/office/drawing/2014/main" id="{7C825567-B24D-DD5E-95E0-10303E6C6E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5152" y="-130631"/>
            <a:ext cx="5143500" cy="6858000"/>
          </a:xfrm>
          <a:prstGeom prst="rect">
            <a:avLst/>
          </a:prstGeom>
        </p:spPr>
      </p:pic>
      <p:sp>
        <p:nvSpPr>
          <p:cNvPr id="2" name="TextBox 1">
            <a:extLst>
              <a:ext uri="{FF2B5EF4-FFF2-40B4-BE49-F238E27FC236}">
                <a16:creationId xmlns:a16="http://schemas.microsoft.com/office/drawing/2014/main" id="{782CFD27-BB25-EEF1-459A-66FFB10EAE8C}"/>
              </a:ext>
            </a:extLst>
          </p:cNvPr>
          <p:cNvSpPr txBox="1"/>
          <p:nvPr/>
        </p:nvSpPr>
        <p:spPr>
          <a:xfrm>
            <a:off x="121023" y="3832413"/>
            <a:ext cx="3237296" cy="3046988"/>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Mrs. Willa Flowering </a:t>
            </a:r>
          </a:p>
          <a:p>
            <a:r>
              <a:rPr lang="en-US" sz="2400" b="1" dirty="0">
                <a:latin typeface="Arial" panose="020B0604020202020204" pitchFamily="34" charset="0"/>
                <a:cs typeface="Arial" panose="020B0604020202020204" pitchFamily="34" charset="0"/>
              </a:rPr>
              <a:t>  Forest Fowler</a:t>
            </a:r>
          </a:p>
          <a:p>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No ‘56 yearbook -</a:t>
            </a:r>
          </a:p>
          <a:p>
            <a:r>
              <a:rPr lang="en-US" sz="2400" b="1" dirty="0">
                <a:latin typeface="Arial" panose="020B0604020202020204" pitchFamily="34" charset="0"/>
                <a:cs typeface="Arial" panose="020B0604020202020204" pitchFamily="34" charset="0"/>
              </a:rPr>
              <a:t>Information</a:t>
            </a:r>
          </a:p>
          <a:p>
            <a:r>
              <a:rPr lang="en-US" sz="2400" b="1" dirty="0">
                <a:latin typeface="Arial" panose="020B0604020202020204" pitchFamily="34" charset="0"/>
                <a:cs typeface="Arial" panose="020B0604020202020204" pitchFamily="34" charset="0"/>
              </a:rPr>
              <a:t>From paddle</a:t>
            </a:r>
          </a:p>
        </p:txBody>
      </p:sp>
    </p:spTree>
    <p:extLst>
      <p:ext uri="{BB962C8B-B14F-4D97-AF65-F5344CB8AC3E}">
        <p14:creationId xmlns:p14="http://schemas.microsoft.com/office/powerpoint/2010/main" val="16834215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A20796-9329-7553-BAC5-9FDBB50078A2}"/>
              </a:ext>
            </a:extLst>
          </p:cNvPr>
          <p:cNvPicPr>
            <a:picLocks noChangeAspect="1"/>
          </p:cNvPicPr>
          <p:nvPr/>
        </p:nvPicPr>
        <p:blipFill>
          <a:blip r:embed="rId2"/>
          <a:stretch>
            <a:fillRect/>
          </a:stretch>
        </p:blipFill>
        <p:spPr>
          <a:xfrm>
            <a:off x="122815" y="0"/>
            <a:ext cx="8134755" cy="6858000"/>
          </a:xfrm>
          <a:prstGeom prst="rect">
            <a:avLst/>
          </a:prstGeom>
        </p:spPr>
      </p:pic>
      <p:sp>
        <p:nvSpPr>
          <p:cNvPr id="4" name="TextBox 3">
            <a:extLst>
              <a:ext uri="{FF2B5EF4-FFF2-40B4-BE49-F238E27FC236}">
                <a16:creationId xmlns:a16="http://schemas.microsoft.com/office/drawing/2014/main" id="{A78C0C66-1C56-7B28-9512-A6F666D1AD18}"/>
              </a:ext>
            </a:extLst>
          </p:cNvPr>
          <p:cNvSpPr txBox="1"/>
          <p:nvPr/>
        </p:nvSpPr>
        <p:spPr>
          <a:xfrm>
            <a:off x="9742421" y="471131"/>
            <a:ext cx="1566454" cy="1077218"/>
          </a:xfrm>
          <a:prstGeom prst="rect">
            <a:avLst/>
          </a:prstGeom>
          <a:noFill/>
        </p:spPr>
        <p:txBody>
          <a:bodyPr wrap="none" rtlCol="0">
            <a:spAutoFit/>
          </a:bodyPr>
          <a:lstStyle/>
          <a:p>
            <a:pPr algn="ctr"/>
            <a:r>
              <a:rPr lang="en-US" sz="3200" b="1" dirty="0">
                <a:latin typeface="Arial "/>
              </a:rPr>
              <a:t>ZONTA</a:t>
            </a:r>
          </a:p>
          <a:p>
            <a:pPr algn="ctr"/>
            <a:r>
              <a:rPr lang="en-US" sz="3200" b="1" dirty="0">
                <a:latin typeface="Arial "/>
              </a:rPr>
              <a:t>1957</a:t>
            </a:r>
          </a:p>
        </p:txBody>
      </p:sp>
      <p:sp>
        <p:nvSpPr>
          <p:cNvPr id="5" name="TextBox 4">
            <a:extLst>
              <a:ext uri="{FF2B5EF4-FFF2-40B4-BE49-F238E27FC236}">
                <a16:creationId xmlns:a16="http://schemas.microsoft.com/office/drawing/2014/main" id="{137A8D5B-5BF9-C0E2-3BA0-3DDE5B07034C}"/>
              </a:ext>
            </a:extLst>
          </p:cNvPr>
          <p:cNvSpPr txBox="1"/>
          <p:nvPr/>
        </p:nvSpPr>
        <p:spPr>
          <a:xfrm>
            <a:off x="9363310" y="5452693"/>
            <a:ext cx="2324675" cy="584775"/>
          </a:xfrm>
          <a:prstGeom prst="rect">
            <a:avLst/>
          </a:prstGeom>
          <a:noFill/>
        </p:spPr>
        <p:txBody>
          <a:bodyPr wrap="none" rtlCol="0">
            <a:spAutoFit/>
          </a:bodyPr>
          <a:lstStyle/>
          <a:p>
            <a:r>
              <a:rPr lang="en-US" sz="3200" b="1" dirty="0">
                <a:latin typeface="Arial "/>
              </a:rPr>
              <a:t>37 Pledges</a:t>
            </a:r>
          </a:p>
        </p:txBody>
      </p:sp>
      <p:pic>
        <p:nvPicPr>
          <p:cNvPr id="7" name="Picture 6">
            <a:extLst>
              <a:ext uri="{FF2B5EF4-FFF2-40B4-BE49-F238E27FC236}">
                <a16:creationId xmlns:a16="http://schemas.microsoft.com/office/drawing/2014/main" id="{CB4FB897-188E-4AC3-85C6-88C4005B0B59}"/>
              </a:ext>
            </a:extLst>
          </p:cNvPr>
          <p:cNvPicPr>
            <a:picLocks noChangeAspect="1"/>
          </p:cNvPicPr>
          <p:nvPr/>
        </p:nvPicPr>
        <p:blipFill>
          <a:blip r:embed="rId3"/>
          <a:srcRect l="1968" t="1679" r="2195"/>
          <a:stretch>
            <a:fillRect/>
          </a:stretch>
        </p:blipFill>
        <p:spPr>
          <a:xfrm>
            <a:off x="8257570" y="2816923"/>
            <a:ext cx="4003964" cy="2383921"/>
          </a:xfrm>
          <a:prstGeom prst="rect">
            <a:avLst/>
          </a:prstGeom>
        </p:spPr>
      </p:pic>
    </p:spTree>
    <p:extLst>
      <p:ext uri="{BB962C8B-B14F-4D97-AF65-F5344CB8AC3E}">
        <p14:creationId xmlns:p14="http://schemas.microsoft.com/office/powerpoint/2010/main" val="18085127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group of people posing for a photo&#10;&#10;AI-generated content may be incorrect.">
            <a:extLst>
              <a:ext uri="{FF2B5EF4-FFF2-40B4-BE49-F238E27FC236}">
                <a16:creationId xmlns:a16="http://schemas.microsoft.com/office/drawing/2014/main" id="{3673073E-0CDC-6806-BC09-D731F96391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39" y="813079"/>
            <a:ext cx="5686425" cy="6096000"/>
          </a:xfrm>
          <a:prstGeom prst="rect">
            <a:avLst/>
          </a:prstGeom>
        </p:spPr>
      </p:pic>
      <p:pic>
        <p:nvPicPr>
          <p:cNvPr id="9" name="Content Placeholder 8" descr="A group of people wearing clothing&#10;&#10;AI-generated content may be incorrect.">
            <a:extLst>
              <a:ext uri="{FF2B5EF4-FFF2-40B4-BE49-F238E27FC236}">
                <a16:creationId xmlns:a16="http://schemas.microsoft.com/office/drawing/2014/main" id="{A78DFDEA-C8E7-2122-E295-E17482562E9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65945" y="-17270"/>
            <a:ext cx="6962904" cy="5932975"/>
          </a:xfrm>
        </p:spPr>
      </p:pic>
      <p:sp>
        <p:nvSpPr>
          <p:cNvPr id="10" name="TextBox 9">
            <a:extLst>
              <a:ext uri="{FF2B5EF4-FFF2-40B4-BE49-F238E27FC236}">
                <a16:creationId xmlns:a16="http://schemas.microsoft.com/office/drawing/2014/main" id="{638C52F1-33FA-5A5A-AC74-D68D11C16B01}"/>
              </a:ext>
            </a:extLst>
          </p:cNvPr>
          <p:cNvSpPr txBox="1"/>
          <p:nvPr/>
        </p:nvSpPr>
        <p:spPr>
          <a:xfrm>
            <a:off x="1708220" y="-17270"/>
            <a:ext cx="2210862" cy="1569660"/>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Halloween</a:t>
            </a:r>
          </a:p>
          <a:p>
            <a:r>
              <a:rPr lang="en-US" sz="3200" b="1" dirty="0">
                <a:latin typeface="Arial" panose="020B0604020202020204" pitchFamily="34" charset="0"/>
                <a:cs typeface="Arial" panose="020B0604020202020204" pitchFamily="34" charset="0"/>
              </a:rPr>
              <a:t>Parties</a:t>
            </a:r>
          </a:p>
        </p:txBody>
      </p:sp>
    </p:spTree>
    <p:extLst>
      <p:ext uri="{BB962C8B-B14F-4D97-AF65-F5344CB8AC3E}">
        <p14:creationId xmlns:p14="http://schemas.microsoft.com/office/powerpoint/2010/main" val="1028885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A7E7C9-39C5-D83B-AF1A-5656846BF18A}"/>
              </a:ext>
            </a:extLst>
          </p:cNvPr>
          <p:cNvPicPr>
            <a:picLocks noChangeAspect="1"/>
          </p:cNvPicPr>
          <p:nvPr/>
        </p:nvPicPr>
        <p:blipFill>
          <a:blip r:embed="rId2"/>
          <a:stretch>
            <a:fillRect/>
          </a:stretch>
        </p:blipFill>
        <p:spPr>
          <a:xfrm>
            <a:off x="14639" y="0"/>
            <a:ext cx="4093865" cy="6858000"/>
          </a:xfrm>
          <a:prstGeom prst="rect">
            <a:avLst/>
          </a:prstGeom>
        </p:spPr>
      </p:pic>
      <p:pic>
        <p:nvPicPr>
          <p:cNvPr id="5" name="Picture 4">
            <a:extLst>
              <a:ext uri="{FF2B5EF4-FFF2-40B4-BE49-F238E27FC236}">
                <a16:creationId xmlns:a16="http://schemas.microsoft.com/office/drawing/2014/main" id="{C0F6E64A-EE2F-B2C8-CB54-939C6D0BBFD1}"/>
              </a:ext>
            </a:extLst>
          </p:cNvPr>
          <p:cNvPicPr>
            <a:picLocks noChangeAspect="1"/>
          </p:cNvPicPr>
          <p:nvPr/>
        </p:nvPicPr>
        <p:blipFill>
          <a:blip r:embed="rId3"/>
          <a:stretch>
            <a:fillRect/>
          </a:stretch>
        </p:blipFill>
        <p:spPr>
          <a:xfrm>
            <a:off x="7798237" y="-27969"/>
            <a:ext cx="4597977" cy="6858000"/>
          </a:xfrm>
          <a:prstGeom prst="rect">
            <a:avLst/>
          </a:prstGeom>
        </p:spPr>
      </p:pic>
      <p:sp>
        <p:nvSpPr>
          <p:cNvPr id="6" name="TextBox 5">
            <a:extLst>
              <a:ext uri="{FF2B5EF4-FFF2-40B4-BE49-F238E27FC236}">
                <a16:creationId xmlns:a16="http://schemas.microsoft.com/office/drawing/2014/main" id="{AA9FF70B-ADF2-E322-F52D-698A5F4926BB}"/>
              </a:ext>
            </a:extLst>
          </p:cNvPr>
          <p:cNvSpPr txBox="1"/>
          <p:nvPr/>
        </p:nvSpPr>
        <p:spPr>
          <a:xfrm>
            <a:off x="4132368" y="144876"/>
            <a:ext cx="3729679" cy="3662541"/>
          </a:xfrm>
          <a:prstGeom prst="rect">
            <a:avLst/>
          </a:prstGeom>
          <a:noFill/>
        </p:spPr>
        <p:txBody>
          <a:bodyPr wrap="square" rtlCol="0">
            <a:spAutoFit/>
          </a:bodyPr>
          <a:lstStyle/>
          <a:p>
            <a:pPr algn="ctr"/>
            <a:r>
              <a:rPr lang="en-US" sz="3200" b="1" dirty="0">
                <a:latin typeface="Arial "/>
              </a:rPr>
              <a:t>ZONTA</a:t>
            </a:r>
          </a:p>
          <a:p>
            <a:pPr algn="ctr"/>
            <a:r>
              <a:rPr lang="en-US" sz="3200" b="1" dirty="0">
                <a:latin typeface="Arial "/>
              </a:rPr>
              <a:t>1958</a:t>
            </a:r>
          </a:p>
          <a:p>
            <a:pPr algn="ctr"/>
            <a:r>
              <a:rPr lang="en-US" sz="2400" b="1" dirty="0">
                <a:latin typeface="Arial "/>
              </a:rPr>
              <a:t>President, Charlotte Lanning</a:t>
            </a:r>
          </a:p>
          <a:p>
            <a:pPr algn="ctr"/>
            <a:endParaRPr lang="en-US" sz="2000" b="1" dirty="0">
              <a:latin typeface="Arial "/>
            </a:endParaRPr>
          </a:p>
          <a:p>
            <a:r>
              <a:rPr lang="en-US" sz="2000" b="1" dirty="0">
                <a:latin typeface="Arial "/>
              </a:rPr>
              <a:t>Sponsors,</a:t>
            </a:r>
          </a:p>
          <a:p>
            <a:r>
              <a:rPr lang="en-US" sz="2000" b="1" dirty="0">
                <a:latin typeface="Arial "/>
              </a:rPr>
              <a:t>Mrs. Annabelle Blazing      Birch Baker</a:t>
            </a:r>
          </a:p>
          <a:p>
            <a:r>
              <a:rPr lang="en-US" sz="2000" b="1" dirty="0">
                <a:latin typeface="Arial "/>
              </a:rPr>
              <a:t>Mrs. Vaughn Darling Doe DeVoss</a:t>
            </a:r>
          </a:p>
        </p:txBody>
      </p:sp>
      <p:pic>
        <p:nvPicPr>
          <p:cNvPr id="8" name="Picture 7">
            <a:extLst>
              <a:ext uri="{FF2B5EF4-FFF2-40B4-BE49-F238E27FC236}">
                <a16:creationId xmlns:a16="http://schemas.microsoft.com/office/drawing/2014/main" id="{90D3D3DE-3B95-CA3F-DD47-B4A78D726D57}"/>
              </a:ext>
            </a:extLst>
          </p:cNvPr>
          <p:cNvPicPr>
            <a:picLocks noChangeAspect="1"/>
          </p:cNvPicPr>
          <p:nvPr/>
        </p:nvPicPr>
        <p:blipFill>
          <a:blip r:embed="rId4"/>
          <a:stretch>
            <a:fillRect/>
          </a:stretch>
        </p:blipFill>
        <p:spPr>
          <a:xfrm>
            <a:off x="4164444" y="3451977"/>
            <a:ext cx="3557717" cy="2377861"/>
          </a:xfrm>
          <a:prstGeom prst="rect">
            <a:avLst/>
          </a:prstGeom>
        </p:spPr>
      </p:pic>
      <p:sp>
        <p:nvSpPr>
          <p:cNvPr id="9" name="TextBox 8">
            <a:extLst>
              <a:ext uri="{FF2B5EF4-FFF2-40B4-BE49-F238E27FC236}">
                <a16:creationId xmlns:a16="http://schemas.microsoft.com/office/drawing/2014/main" id="{08D9C629-F799-027A-4CE5-74FE2ABEFDEE}"/>
              </a:ext>
            </a:extLst>
          </p:cNvPr>
          <p:cNvSpPr txBox="1"/>
          <p:nvPr/>
        </p:nvSpPr>
        <p:spPr>
          <a:xfrm>
            <a:off x="4080157" y="5759017"/>
            <a:ext cx="3694216" cy="954107"/>
          </a:xfrm>
          <a:prstGeom prst="rect">
            <a:avLst/>
          </a:prstGeom>
          <a:noFill/>
        </p:spPr>
        <p:txBody>
          <a:bodyPr wrap="none" rtlCol="0">
            <a:spAutoFit/>
          </a:bodyPr>
          <a:lstStyle/>
          <a:p>
            <a:pPr algn="ctr"/>
            <a:r>
              <a:rPr lang="en-US" sz="2800" b="1" dirty="0">
                <a:latin typeface="Arial "/>
              </a:rPr>
              <a:t>ZONTAs send books</a:t>
            </a:r>
          </a:p>
          <a:p>
            <a:pPr algn="ctr"/>
            <a:r>
              <a:rPr lang="en-US" sz="2800" b="1" dirty="0">
                <a:latin typeface="Arial "/>
              </a:rPr>
              <a:t>To Jamacia</a:t>
            </a:r>
          </a:p>
        </p:txBody>
      </p:sp>
    </p:spTree>
    <p:extLst>
      <p:ext uri="{BB962C8B-B14F-4D97-AF65-F5344CB8AC3E}">
        <p14:creationId xmlns:p14="http://schemas.microsoft.com/office/powerpoint/2010/main" val="3202692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4EF21F-D158-CEEA-D528-CB32EF9784B0}"/>
              </a:ext>
            </a:extLst>
          </p:cNvPr>
          <p:cNvPicPr>
            <a:picLocks noChangeAspect="1"/>
          </p:cNvPicPr>
          <p:nvPr/>
        </p:nvPicPr>
        <p:blipFill>
          <a:blip r:embed="rId2"/>
          <a:stretch>
            <a:fillRect/>
          </a:stretch>
        </p:blipFill>
        <p:spPr>
          <a:xfrm>
            <a:off x="6800973" y="0"/>
            <a:ext cx="5180327" cy="6858000"/>
          </a:xfrm>
          <a:prstGeom prst="rect">
            <a:avLst/>
          </a:prstGeom>
        </p:spPr>
      </p:pic>
      <p:sp>
        <p:nvSpPr>
          <p:cNvPr id="6" name="TextBox 5">
            <a:extLst>
              <a:ext uri="{FF2B5EF4-FFF2-40B4-BE49-F238E27FC236}">
                <a16:creationId xmlns:a16="http://schemas.microsoft.com/office/drawing/2014/main" id="{47802E86-4B08-7E92-7277-BC838B4389E6}"/>
              </a:ext>
            </a:extLst>
          </p:cNvPr>
          <p:cNvSpPr txBox="1"/>
          <p:nvPr/>
        </p:nvSpPr>
        <p:spPr>
          <a:xfrm>
            <a:off x="-16463" y="12217"/>
            <a:ext cx="6787167" cy="892552"/>
          </a:xfrm>
          <a:prstGeom prst="rect">
            <a:avLst/>
          </a:prstGeom>
          <a:noFill/>
        </p:spPr>
        <p:txBody>
          <a:bodyPr wrap="square" rtlCol="0">
            <a:spAutoFit/>
          </a:bodyPr>
          <a:lstStyle/>
          <a:p>
            <a:pPr algn="ctr"/>
            <a:r>
              <a:rPr lang="en-US" sz="3200" b="1" dirty="0">
                <a:latin typeface="Arial "/>
              </a:rPr>
              <a:t>ZONTA 1959</a:t>
            </a:r>
          </a:p>
          <a:p>
            <a:pPr algn="ctr"/>
            <a:r>
              <a:rPr lang="en-US" sz="2000" b="1" dirty="0">
                <a:latin typeface="Arial "/>
              </a:rPr>
              <a:t>President, Arlene Honey Bunny Hoppes</a:t>
            </a:r>
          </a:p>
        </p:txBody>
      </p:sp>
      <p:sp>
        <p:nvSpPr>
          <p:cNvPr id="2" name="TextBox 1">
            <a:extLst>
              <a:ext uri="{FF2B5EF4-FFF2-40B4-BE49-F238E27FC236}">
                <a16:creationId xmlns:a16="http://schemas.microsoft.com/office/drawing/2014/main" id="{6F5DDE3F-2B84-F2F7-8727-24F00C888688}"/>
              </a:ext>
            </a:extLst>
          </p:cNvPr>
          <p:cNvSpPr txBox="1"/>
          <p:nvPr/>
        </p:nvSpPr>
        <p:spPr>
          <a:xfrm>
            <a:off x="-16463" y="5622678"/>
            <a:ext cx="3092513"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 </a:t>
            </a:r>
          </a:p>
          <a:p>
            <a:r>
              <a:rPr lang="en-US" sz="2400" b="1" dirty="0">
                <a:latin typeface="Arial" panose="020B0604020202020204" pitchFamily="34" charset="0"/>
                <a:cs typeface="Arial" panose="020B0604020202020204" pitchFamily="34" charset="0"/>
              </a:rPr>
              <a:t>Mrs. Annabelle</a:t>
            </a:r>
          </a:p>
          <a:p>
            <a:r>
              <a:rPr lang="en-US" sz="2400" b="1" dirty="0">
                <a:latin typeface="Arial" panose="020B0604020202020204" pitchFamily="34" charset="0"/>
                <a:cs typeface="Arial" panose="020B0604020202020204" pitchFamily="34" charset="0"/>
              </a:rPr>
              <a:t>Blazing Birch Baker</a:t>
            </a:r>
          </a:p>
        </p:txBody>
      </p:sp>
      <p:pic>
        <p:nvPicPr>
          <p:cNvPr id="7" name="Picture 6">
            <a:extLst>
              <a:ext uri="{FF2B5EF4-FFF2-40B4-BE49-F238E27FC236}">
                <a16:creationId xmlns:a16="http://schemas.microsoft.com/office/drawing/2014/main" id="{08D9D7E0-1C05-7F50-E134-221863674BDA}"/>
              </a:ext>
            </a:extLst>
          </p:cNvPr>
          <p:cNvPicPr>
            <a:picLocks noChangeAspect="1"/>
          </p:cNvPicPr>
          <p:nvPr/>
        </p:nvPicPr>
        <p:blipFill>
          <a:blip r:embed="rId3"/>
          <a:srcRect l="16880" t="12313" r="8437" b="3922"/>
          <a:stretch>
            <a:fillRect/>
          </a:stretch>
        </p:blipFill>
        <p:spPr>
          <a:xfrm>
            <a:off x="-87049" y="904769"/>
            <a:ext cx="6928338" cy="4717909"/>
          </a:xfrm>
          <a:prstGeom prst="rect">
            <a:avLst/>
          </a:prstGeom>
        </p:spPr>
      </p:pic>
      <p:pic>
        <p:nvPicPr>
          <p:cNvPr id="5" name="Picture 4">
            <a:extLst>
              <a:ext uri="{FF2B5EF4-FFF2-40B4-BE49-F238E27FC236}">
                <a16:creationId xmlns:a16="http://schemas.microsoft.com/office/drawing/2014/main" id="{8A83C83C-537A-5829-326D-C1ABF01A891E}"/>
              </a:ext>
            </a:extLst>
          </p:cNvPr>
          <p:cNvPicPr>
            <a:picLocks noChangeAspect="1"/>
          </p:cNvPicPr>
          <p:nvPr/>
        </p:nvPicPr>
        <p:blipFill>
          <a:blip r:embed="rId4"/>
          <a:srcRect l="2703" t="3224" r="1996" b="9157"/>
          <a:stretch>
            <a:fillRect/>
          </a:stretch>
        </p:blipFill>
        <p:spPr>
          <a:xfrm>
            <a:off x="3162965" y="3767755"/>
            <a:ext cx="4871962" cy="3512277"/>
          </a:xfrm>
          <a:prstGeom prst="rect">
            <a:avLst/>
          </a:prstGeom>
        </p:spPr>
      </p:pic>
    </p:spTree>
    <p:extLst>
      <p:ext uri="{BB962C8B-B14F-4D97-AF65-F5344CB8AC3E}">
        <p14:creationId xmlns:p14="http://schemas.microsoft.com/office/powerpoint/2010/main" val="3682731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ddle with writing on it&#10;&#10;AI-generated content may be incorrect.">
            <a:extLst>
              <a:ext uri="{FF2B5EF4-FFF2-40B4-BE49-F238E27FC236}">
                <a16:creationId xmlns:a16="http://schemas.microsoft.com/office/drawing/2014/main" id="{384555C7-5465-7B1B-67B9-C581FB7E3E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515" y="101023"/>
            <a:ext cx="4556954" cy="6075940"/>
          </a:xfrm>
        </p:spPr>
      </p:pic>
      <p:sp>
        <p:nvSpPr>
          <p:cNvPr id="6" name="TextBox 5">
            <a:extLst>
              <a:ext uri="{FF2B5EF4-FFF2-40B4-BE49-F238E27FC236}">
                <a16:creationId xmlns:a16="http://schemas.microsoft.com/office/drawing/2014/main" id="{6CD86826-98BD-E807-1D1E-A6EC17FA226E}"/>
              </a:ext>
            </a:extLst>
          </p:cNvPr>
          <p:cNvSpPr txBox="1"/>
          <p:nvPr/>
        </p:nvSpPr>
        <p:spPr>
          <a:xfrm>
            <a:off x="4716726" y="1094953"/>
            <a:ext cx="1755609"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Paddles</a:t>
            </a:r>
          </a:p>
        </p:txBody>
      </p:sp>
      <p:sp>
        <p:nvSpPr>
          <p:cNvPr id="7" name="TextBox 6">
            <a:extLst>
              <a:ext uri="{FF2B5EF4-FFF2-40B4-BE49-F238E27FC236}">
                <a16:creationId xmlns:a16="http://schemas.microsoft.com/office/drawing/2014/main" id="{B85FC453-EC21-7225-88ED-4847228BB657}"/>
              </a:ext>
            </a:extLst>
          </p:cNvPr>
          <p:cNvSpPr txBox="1"/>
          <p:nvPr/>
        </p:nvSpPr>
        <p:spPr>
          <a:xfrm>
            <a:off x="2309025" y="802566"/>
            <a:ext cx="1095172"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1959</a:t>
            </a:r>
          </a:p>
        </p:txBody>
      </p:sp>
      <p:pic>
        <p:nvPicPr>
          <p:cNvPr id="9" name="Picture 8" descr="A paddle with a leather strap&#10;&#10;AI-generated content may be incorrect.">
            <a:extLst>
              <a:ext uri="{FF2B5EF4-FFF2-40B4-BE49-F238E27FC236}">
                <a16:creationId xmlns:a16="http://schemas.microsoft.com/office/drawing/2014/main" id="{3B4552F0-A450-8220-D949-E9F852B779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500" y="101023"/>
            <a:ext cx="5143500" cy="6858000"/>
          </a:xfrm>
          <a:prstGeom prst="rect">
            <a:avLst/>
          </a:prstGeom>
        </p:spPr>
      </p:pic>
      <p:pic>
        <p:nvPicPr>
          <p:cNvPr id="11" name="Picture 10" descr="A leather strap with a white ceramic object on a striped fabric surface&#10;&#10;AI-generated content may be incorrect.">
            <a:extLst>
              <a:ext uri="{FF2B5EF4-FFF2-40B4-BE49-F238E27FC236}">
                <a16:creationId xmlns:a16="http://schemas.microsoft.com/office/drawing/2014/main" id="{66DC2285-722F-B92B-8346-0572A607B5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0068" y="3774002"/>
            <a:ext cx="3181350" cy="4241800"/>
          </a:xfrm>
          <a:prstGeom prst="rect">
            <a:avLst/>
          </a:prstGeom>
        </p:spPr>
      </p:pic>
    </p:spTree>
    <p:extLst>
      <p:ext uri="{BB962C8B-B14F-4D97-AF65-F5344CB8AC3E}">
        <p14:creationId xmlns:p14="http://schemas.microsoft.com/office/powerpoint/2010/main" val="1811421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2D4FAE-CD22-66F2-020B-D9A52A3AEACD}"/>
              </a:ext>
            </a:extLst>
          </p:cNvPr>
          <p:cNvPicPr>
            <a:picLocks noChangeAspect="1"/>
          </p:cNvPicPr>
          <p:nvPr/>
        </p:nvPicPr>
        <p:blipFill>
          <a:blip r:embed="rId2"/>
          <a:stretch>
            <a:fillRect/>
          </a:stretch>
        </p:blipFill>
        <p:spPr>
          <a:xfrm>
            <a:off x="3544389" y="-35169"/>
            <a:ext cx="8748038" cy="6858000"/>
          </a:xfrm>
          <a:prstGeom prst="rect">
            <a:avLst/>
          </a:prstGeom>
        </p:spPr>
      </p:pic>
      <p:pic>
        <p:nvPicPr>
          <p:cNvPr id="5" name="Picture 4">
            <a:extLst>
              <a:ext uri="{FF2B5EF4-FFF2-40B4-BE49-F238E27FC236}">
                <a16:creationId xmlns:a16="http://schemas.microsoft.com/office/drawing/2014/main" id="{D8F42EA7-FD59-BBB9-6EBE-BC2DEA0C8FDA}"/>
              </a:ext>
            </a:extLst>
          </p:cNvPr>
          <p:cNvPicPr>
            <a:picLocks noChangeAspect="1"/>
          </p:cNvPicPr>
          <p:nvPr/>
        </p:nvPicPr>
        <p:blipFill>
          <a:blip r:embed="rId3"/>
          <a:stretch>
            <a:fillRect/>
          </a:stretch>
        </p:blipFill>
        <p:spPr>
          <a:xfrm>
            <a:off x="0" y="-894303"/>
            <a:ext cx="3544389" cy="2416629"/>
          </a:xfrm>
          <a:prstGeom prst="rect">
            <a:avLst/>
          </a:prstGeom>
        </p:spPr>
      </p:pic>
      <p:sp>
        <p:nvSpPr>
          <p:cNvPr id="6" name="TextBox 5">
            <a:extLst>
              <a:ext uri="{FF2B5EF4-FFF2-40B4-BE49-F238E27FC236}">
                <a16:creationId xmlns:a16="http://schemas.microsoft.com/office/drawing/2014/main" id="{A49EA79D-D0DF-C72D-5FEA-05EF71913994}"/>
              </a:ext>
            </a:extLst>
          </p:cNvPr>
          <p:cNvSpPr txBox="1"/>
          <p:nvPr/>
        </p:nvSpPr>
        <p:spPr>
          <a:xfrm>
            <a:off x="50212" y="560937"/>
            <a:ext cx="3443963" cy="4278094"/>
          </a:xfrm>
          <a:prstGeom prst="rect">
            <a:avLst/>
          </a:prstGeom>
          <a:noFill/>
        </p:spPr>
        <p:txBody>
          <a:bodyPr wrap="square" rtlCol="0">
            <a:spAutoFit/>
          </a:bodyPr>
          <a:lstStyle/>
          <a:p>
            <a:pPr algn="ctr"/>
            <a:r>
              <a:rPr lang="en-US" sz="3200" b="1" dirty="0">
                <a:latin typeface="Arial "/>
              </a:rPr>
              <a:t>ZONTA </a:t>
            </a:r>
          </a:p>
          <a:p>
            <a:pPr algn="ctr"/>
            <a:r>
              <a:rPr lang="en-US" sz="3200" b="1" dirty="0">
                <a:latin typeface="Arial "/>
              </a:rPr>
              <a:t>1960</a:t>
            </a:r>
          </a:p>
          <a:p>
            <a:pPr algn="ctr"/>
            <a:r>
              <a:rPr lang="en-US" sz="2000" b="1" dirty="0">
                <a:latin typeface="Arial "/>
              </a:rPr>
              <a:t>President, </a:t>
            </a:r>
          </a:p>
          <a:p>
            <a:pPr algn="ctr"/>
            <a:r>
              <a:rPr lang="en-US" sz="2000" b="1" dirty="0">
                <a:latin typeface="Arial "/>
              </a:rPr>
              <a:t>Mary June Field</a:t>
            </a:r>
          </a:p>
          <a:p>
            <a:pPr algn="ctr"/>
            <a:endParaRPr lang="en-US" sz="800" b="1" dirty="0">
              <a:latin typeface="Arial "/>
            </a:endParaRPr>
          </a:p>
          <a:p>
            <a:r>
              <a:rPr lang="en-US" sz="2000" b="1" dirty="0">
                <a:latin typeface="Arial "/>
              </a:rPr>
              <a:t>Sponsors,</a:t>
            </a:r>
          </a:p>
          <a:p>
            <a:r>
              <a:rPr lang="en-US" sz="2000" b="1" dirty="0">
                <a:latin typeface="Arial "/>
              </a:rPr>
              <a:t>Mrs. Willa Flowering Forest Fowler</a:t>
            </a:r>
          </a:p>
          <a:p>
            <a:r>
              <a:rPr lang="en-US" sz="2000" b="1" dirty="0">
                <a:latin typeface="Arial "/>
              </a:rPr>
              <a:t>Mrs. Vaughn Darling Doe DeVoss</a:t>
            </a:r>
          </a:p>
          <a:p>
            <a:r>
              <a:rPr lang="en-US" sz="2000" b="1" dirty="0">
                <a:latin typeface="Arial "/>
              </a:rPr>
              <a:t>Mrs. Ruth Happy Hollow Hedges</a:t>
            </a:r>
          </a:p>
          <a:p>
            <a:endParaRPr lang="en-US" sz="2000" b="1" dirty="0">
              <a:latin typeface="Arial "/>
            </a:endParaRPr>
          </a:p>
        </p:txBody>
      </p:sp>
      <p:pic>
        <p:nvPicPr>
          <p:cNvPr id="9" name="Picture 8">
            <a:extLst>
              <a:ext uri="{FF2B5EF4-FFF2-40B4-BE49-F238E27FC236}">
                <a16:creationId xmlns:a16="http://schemas.microsoft.com/office/drawing/2014/main" id="{67474E5C-5EA9-40C6-A2D6-1AD86C738B24}"/>
              </a:ext>
            </a:extLst>
          </p:cNvPr>
          <p:cNvPicPr>
            <a:picLocks noChangeAspect="1"/>
          </p:cNvPicPr>
          <p:nvPr/>
        </p:nvPicPr>
        <p:blipFill>
          <a:blip r:embed="rId4"/>
          <a:srcRect l="3114" t="13369" r="4494" b="1913"/>
          <a:stretch>
            <a:fillRect/>
          </a:stretch>
        </p:blipFill>
        <p:spPr>
          <a:xfrm>
            <a:off x="0" y="4492638"/>
            <a:ext cx="3544389" cy="2330193"/>
          </a:xfrm>
          <a:prstGeom prst="rect">
            <a:avLst/>
          </a:prstGeom>
        </p:spPr>
      </p:pic>
    </p:spTree>
    <p:extLst>
      <p:ext uri="{BB962C8B-B14F-4D97-AF65-F5344CB8AC3E}">
        <p14:creationId xmlns:p14="http://schemas.microsoft.com/office/powerpoint/2010/main" val="39457905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827D7E-F4F8-B92D-2013-3F4FA118594C}"/>
              </a:ext>
            </a:extLst>
          </p:cNvPr>
          <p:cNvPicPr>
            <a:picLocks noChangeAspect="1"/>
          </p:cNvPicPr>
          <p:nvPr/>
        </p:nvPicPr>
        <p:blipFill>
          <a:blip r:embed="rId2"/>
          <a:stretch>
            <a:fillRect/>
          </a:stretch>
        </p:blipFill>
        <p:spPr>
          <a:xfrm>
            <a:off x="15131" y="4931"/>
            <a:ext cx="8264735" cy="3424070"/>
          </a:xfrm>
          <a:prstGeom prst="rect">
            <a:avLst/>
          </a:prstGeom>
        </p:spPr>
      </p:pic>
      <p:pic>
        <p:nvPicPr>
          <p:cNvPr id="5" name="Picture 4">
            <a:extLst>
              <a:ext uri="{FF2B5EF4-FFF2-40B4-BE49-F238E27FC236}">
                <a16:creationId xmlns:a16="http://schemas.microsoft.com/office/drawing/2014/main" id="{08D678E7-A7D5-FDD0-D73C-C2914B2362C0}"/>
              </a:ext>
            </a:extLst>
          </p:cNvPr>
          <p:cNvPicPr>
            <a:picLocks noChangeAspect="1"/>
          </p:cNvPicPr>
          <p:nvPr/>
        </p:nvPicPr>
        <p:blipFill>
          <a:blip r:embed="rId3"/>
          <a:stretch>
            <a:fillRect/>
          </a:stretch>
        </p:blipFill>
        <p:spPr>
          <a:xfrm>
            <a:off x="2871090" y="3399189"/>
            <a:ext cx="9373908" cy="3496163"/>
          </a:xfrm>
          <a:prstGeom prst="rect">
            <a:avLst/>
          </a:prstGeom>
        </p:spPr>
      </p:pic>
      <p:sp>
        <p:nvSpPr>
          <p:cNvPr id="6" name="TextBox 5">
            <a:extLst>
              <a:ext uri="{FF2B5EF4-FFF2-40B4-BE49-F238E27FC236}">
                <a16:creationId xmlns:a16="http://schemas.microsoft.com/office/drawing/2014/main" id="{A0F424A9-F9C2-6413-DC5E-FF0BE1054FCC}"/>
              </a:ext>
            </a:extLst>
          </p:cNvPr>
          <p:cNvSpPr txBox="1"/>
          <p:nvPr/>
        </p:nvSpPr>
        <p:spPr>
          <a:xfrm>
            <a:off x="8278305" y="331971"/>
            <a:ext cx="3966693" cy="2616101"/>
          </a:xfrm>
          <a:prstGeom prst="rect">
            <a:avLst/>
          </a:prstGeom>
          <a:noFill/>
        </p:spPr>
        <p:txBody>
          <a:bodyPr wrap="square" rtlCol="0">
            <a:spAutoFit/>
          </a:bodyPr>
          <a:lstStyle/>
          <a:p>
            <a:pPr algn="ctr"/>
            <a:r>
              <a:rPr lang="en-US" sz="3200" b="1" dirty="0">
                <a:latin typeface="Arial "/>
              </a:rPr>
              <a:t>ZONTA</a:t>
            </a:r>
          </a:p>
          <a:p>
            <a:pPr algn="ctr"/>
            <a:r>
              <a:rPr lang="en-US" sz="3200" b="1" dirty="0">
                <a:latin typeface="Arial "/>
              </a:rPr>
              <a:t>1961</a:t>
            </a:r>
          </a:p>
          <a:p>
            <a:pPr algn="ctr"/>
            <a:r>
              <a:rPr lang="en-US" sz="2000" b="1" dirty="0">
                <a:latin typeface="Arial "/>
              </a:rPr>
              <a:t>President, Janice Douglas</a:t>
            </a:r>
          </a:p>
          <a:p>
            <a:pPr algn="ctr"/>
            <a:endParaRPr lang="en-US" sz="2000" b="1" dirty="0">
              <a:latin typeface="Arial "/>
            </a:endParaRPr>
          </a:p>
          <a:p>
            <a:pPr algn="ctr"/>
            <a:r>
              <a:rPr lang="en-US" sz="2000" b="1" dirty="0">
                <a:latin typeface="Arial "/>
              </a:rPr>
              <a:t>Sponsor,</a:t>
            </a:r>
          </a:p>
          <a:p>
            <a:pPr algn="ctr"/>
            <a:r>
              <a:rPr lang="en-US" sz="2000" b="1" dirty="0">
                <a:latin typeface="Arial "/>
              </a:rPr>
              <a:t>Mrs. Willa Flowering Forest Fowler</a:t>
            </a:r>
          </a:p>
        </p:txBody>
      </p:sp>
      <p:pic>
        <p:nvPicPr>
          <p:cNvPr id="8" name="Picture 7">
            <a:extLst>
              <a:ext uri="{FF2B5EF4-FFF2-40B4-BE49-F238E27FC236}">
                <a16:creationId xmlns:a16="http://schemas.microsoft.com/office/drawing/2014/main" id="{4698A10A-58C1-F7E4-FE70-736257D2A274}"/>
              </a:ext>
            </a:extLst>
          </p:cNvPr>
          <p:cNvPicPr>
            <a:picLocks noChangeAspect="1"/>
          </p:cNvPicPr>
          <p:nvPr/>
        </p:nvPicPr>
        <p:blipFill>
          <a:blip r:embed="rId4"/>
          <a:stretch>
            <a:fillRect/>
          </a:stretch>
        </p:blipFill>
        <p:spPr>
          <a:xfrm>
            <a:off x="180872" y="3937866"/>
            <a:ext cx="2399142" cy="2418807"/>
          </a:xfrm>
          <a:prstGeom prst="rect">
            <a:avLst/>
          </a:prstGeom>
        </p:spPr>
      </p:pic>
    </p:spTree>
    <p:extLst>
      <p:ext uri="{BB962C8B-B14F-4D97-AF65-F5344CB8AC3E}">
        <p14:creationId xmlns:p14="http://schemas.microsoft.com/office/powerpoint/2010/main" val="34548438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ook&#10;&#10;AI-generated content may be incorrect.">
            <a:extLst>
              <a:ext uri="{FF2B5EF4-FFF2-40B4-BE49-F238E27FC236}">
                <a16:creationId xmlns:a16="http://schemas.microsoft.com/office/drawing/2014/main" id="{5FB80DD7-2CDC-F14E-896A-D8C76D5FD9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970" y="0"/>
            <a:ext cx="5143500" cy="6858000"/>
          </a:xfrm>
          <a:prstGeom prst="rect">
            <a:avLst/>
          </a:prstGeom>
        </p:spPr>
      </p:pic>
      <p:pic>
        <p:nvPicPr>
          <p:cNvPr id="6" name="Picture 5">
            <a:extLst>
              <a:ext uri="{FF2B5EF4-FFF2-40B4-BE49-F238E27FC236}">
                <a16:creationId xmlns:a16="http://schemas.microsoft.com/office/drawing/2014/main" id="{96D630EB-21B9-2A5C-00C5-E8FED0BB4C0B}"/>
              </a:ext>
            </a:extLst>
          </p:cNvPr>
          <p:cNvPicPr>
            <a:picLocks noChangeAspect="1"/>
          </p:cNvPicPr>
          <p:nvPr/>
        </p:nvPicPr>
        <p:blipFill>
          <a:blip r:embed="rId4">
            <a:extLst>
              <a:ext uri="{28A0092B-C50C-407E-A947-70E740481C1C}">
                <a14:useLocalDpi xmlns:a14="http://schemas.microsoft.com/office/drawing/2010/main" val="0"/>
              </a:ext>
            </a:extLst>
          </a:blip>
          <a:srcRect t="4970" b="9213"/>
          <a:stretch>
            <a:fillRect/>
          </a:stretch>
        </p:blipFill>
        <p:spPr>
          <a:xfrm rot="5400000">
            <a:off x="6520180" y="1181100"/>
            <a:ext cx="6858000" cy="4495800"/>
          </a:xfrm>
          <a:prstGeom prst="rect">
            <a:avLst/>
          </a:prstGeom>
        </p:spPr>
      </p:pic>
    </p:spTree>
    <p:extLst>
      <p:ext uri="{BB962C8B-B14F-4D97-AF65-F5344CB8AC3E}">
        <p14:creationId xmlns:p14="http://schemas.microsoft.com/office/powerpoint/2010/main" val="29761837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D83650D-DBBE-A2B0-D53C-FA70BD330022}"/>
              </a:ext>
            </a:extLst>
          </p:cNvPr>
          <p:cNvPicPr>
            <a:picLocks noChangeAspect="1"/>
          </p:cNvPicPr>
          <p:nvPr/>
        </p:nvPicPr>
        <p:blipFill>
          <a:blip r:embed="rId2"/>
          <a:srcRect l="3206" t="6910" r="1424" b="3858"/>
          <a:stretch>
            <a:fillRect/>
          </a:stretch>
        </p:blipFill>
        <p:spPr>
          <a:xfrm>
            <a:off x="610893" y="3592763"/>
            <a:ext cx="4733364" cy="3612777"/>
          </a:xfrm>
          <a:prstGeom prst="rect">
            <a:avLst/>
          </a:prstGeom>
        </p:spPr>
      </p:pic>
      <p:sp>
        <p:nvSpPr>
          <p:cNvPr id="2" name="TextBox 1">
            <a:extLst>
              <a:ext uri="{FF2B5EF4-FFF2-40B4-BE49-F238E27FC236}">
                <a16:creationId xmlns:a16="http://schemas.microsoft.com/office/drawing/2014/main" id="{6DEF06AC-DE27-E7C4-408C-8B77C58898DF}"/>
              </a:ext>
            </a:extLst>
          </p:cNvPr>
          <p:cNvSpPr txBox="1"/>
          <p:nvPr/>
        </p:nvSpPr>
        <p:spPr>
          <a:xfrm>
            <a:off x="1547310" y="-96494"/>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1962</a:t>
            </a:r>
          </a:p>
        </p:txBody>
      </p:sp>
      <p:pic>
        <p:nvPicPr>
          <p:cNvPr id="4" name="Picture 3">
            <a:extLst>
              <a:ext uri="{FF2B5EF4-FFF2-40B4-BE49-F238E27FC236}">
                <a16:creationId xmlns:a16="http://schemas.microsoft.com/office/drawing/2014/main" id="{4D00C836-0F4E-3B26-9884-6011859583EC}"/>
              </a:ext>
            </a:extLst>
          </p:cNvPr>
          <p:cNvPicPr>
            <a:picLocks noChangeAspect="1"/>
          </p:cNvPicPr>
          <p:nvPr/>
        </p:nvPicPr>
        <p:blipFill>
          <a:blip r:embed="rId3"/>
          <a:stretch>
            <a:fillRect/>
          </a:stretch>
        </p:blipFill>
        <p:spPr>
          <a:xfrm>
            <a:off x="214720" y="1331257"/>
            <a:ext cx="4437721" cy="2631142"/>
          </a:xfrm>
          <a:prstGeom prst="rect">
            <a:avLst/>
          </a:prstGeom>
        </p:spPr>
      </p:pic>
      <p:pic>
        <p:nvPicPr>
          <p:cNvPr id="8" name="Picture 7">
            <a:extLst>
              <a:ext uri="{FF2B5EF4-FFF2-40B4-BE49-F238E27FC236}">
                <a16:creationId xmlns:a16="http://schemas.microsoft.com/office/drawing/2014/main" id="{E6C53E58-078B-238E-D8BD-72D0D533190A}"/>
              </a:ext>
            </a:extLst>
          </p:cNvPr>
          <p:cNvPicPr>
            <a:picLocks noChangeAspect="1"/>
          </p:cNvPicPr>
          <p:nvPr/>
        </p:nvPicPr>
        <p:blipFill>
          <a:blip r:embed="rId4"/>
          <a:stretch>
            <a:fillRect/>
          </a:stretch>
        </p:blipFill>
        <p:spPr>
          <a:xfrm>
            <a:off x="5724093" y="-95693"/>
            <a:ext cx="6467907" cy="2403375"/>
          </a:xfrm>
          <a:prstGeom prst="rect">
            <a:avLst/>
          </a:prstGeom>
        </p:spPr>
      </p:pic>
      <p:pic>
        <p:nvPicPr>
          <p:cNvPr id="10" name="Picture 9">
            <a:extLst>
              <a:ext uri="{FF2B5EF4-FFF2-40B4-BE49-F238E27FC236}">
                <a16:creationId xmlns:a16="http://schemas.microsoft.com/office/drawing/2014/main" id="{8E4FD5F8-86F6-5D93-2079-D624004D40F7}"/>
              </a:ext>
            </a:extLst>
          </p:cNvPr>
          <p:cNvPicPr>
            <a:picLocks noChangeAspect="1"/>
          </p:cNvPicPr>
          <p:nvPr/>
        </p:nvPicPr>
        <p:blipFill>
          <a:blip r:embed="rId5"/>
          <a:srcRect l="840"/>
          <a:stretch>
            <a:fillRect/>
          </a:stretch>
        </p:blipFill>
        <p:spPr>
          <a:xfrm>
            <a:off x="5301729" y="2299449"/>
            <a:ext cx="6890271" cy="2335306"/>
          </a:xfrm>
          <a:prstGeom prst="rect">
            <a:avLst/>
          </a:prstGeom>
        </p:spPr>
      </p:pic>
      <p:pic>
        <p:nvPicPr>
          <p:cNvPr id="12" name="Picture 11">
            <a:extLst>
              <a:ext uri="{FF2B5EF4-FFF2-40B4-BE49-F238E27FC236}">
                <a16:creationId xmlns:a16="http://schemas.microsoft.com/office/drawing/2014/main" id="{18FB368A-E5BE-490A-CD4E-0CBAF290E6FA}"/>
              </a:ext>
            </a:extLst>
          </p:cNvPr>
          <p:cNvPicPr>
            <a:picLocks noChangeAspect="1"/>
          </p:cNvPicPr>
          <p:nvPr/>
        </p:nvPicPr>
        <p:blipFill>
          <a:blip r:embed="rId6"/>
          <a:stretch>
            <a:fillRect/>
          </a:stretch>
        </p:blipFill>
        <p:spPr>
          <a:xfrm>
            <a:off x="5597184" y="4807098"/>
            <a:ext cx="6594816" cy="2050902"/>
          </a:xfrm>
          <a:prstGeom prst="rect">
            <a:avLst/>
          </a:prstGeom>
        </p:spPr>
      </p:pic>
      <p:sp>
        <p:nvSpPr>
          <p:cNvPr id="13" name="TextBox 12">
            <a:extLst>
              <a:ext uri="{FF2B5EF4-FFF2-40B4-BE49-F238E27FC236}">
                <a16:creationId xmlns:a16="http://schemas.microsoft.com/office/drawing/2014/main" id="{E7C8B920-D5BB-C445-8A98-AA66FB30D5B8}"/>
              </a:ext>
            </a:extLst>
          </p:cNvPr>
          <p:cNvSpPr txBox="1"/>
          <p:nvPr/>
        </p:nvSpPr>
        <p:spPr>
          <a:xfrm>
            <a:off x="121023" y="333420"/>
            <a:ext cx="5680209" cy="156966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President, Jane Hummingbird Howard Horn</a:t>
            </a:r>
          </a:p>
          <a:p>
            <a:r>
              <a:rPr lang="en-US" sz="2000" b="1" dirty="0">
                <a:latin typeface="Arial" panose="020B0604020202020204" pitchFamily="34" charset="0"/>
                <a:cs typeface="Arial" panose="020B0604020202020204" pitchFamily="34" charset="0"/>
              </a:rPr>
              <a:t>Sponsors, Mrs. Vaughn Darling Doe DeVoss, </a:t>
            </a:r>
          </a:p>
          <a:p>
            <a:r>
              <a:rPr lang="en-US" sz="2000" b="1" dirty="0">
                <a:latin typeface="Arial" panose="020B0604020202020204" pitchFamily="34" charset="0"/>
                <a:cs typeface="Arial" panose="020B0604020202020204" pitchFamily="34" charset="0"/>
              </a:rPr>
              <a:t>     Mrs. Ruth Happy Hollow Hedges</a:t>
            </a:r>
          </a:p>
          <a:p>
            <a:endParaRPr lang="en-US" dirty="0"/>
          </a:p>
          <a:p>
            <a:endParaRPr lang="en-US" dirty="0"/>
          </a:p>
        </p:txBody>
      </p:sp>
    </p:spTree>
    <p:extLst>
      <p:ext uri="{BB962C8B-B14F-4D97-AF65-F5344CB8AC3E}">
        <p14:creationId xmlns:p14="http://schemas.microsoft.com/office/powerpoint/2010/main" val="23265711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text on a black surface&#10;&#10;AI-generated content may be incorrect.">
            <a:extLst>
              <a:ext uri="{FF2B5EF4-FFF2-40B4-BE49-F238E27FC236}">
                <a16:creationId xmlns:a16="http://schemas.microsoft.com/office/drawing/2014/main" id="{C0889177-C261-3B9D-912A-10B7A40B5D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0"/>
            <a:ext cx="6858000" cy="6858000"/>
          </a:xfrm>
          <a:prstGeom prst="rect">
            <a:avLst/>
          </a:prstGeom>
        </p:spPr>
      </p:pic>
      <p:sp>
        <p:nvSpPr>
          <p:cNvPr id="2" name="TextBox 1">
            <a:extLst>
              <a:ext uri="{FF2B5EF4-FFF2-40B4-BE49-F238E27FC236}">
                <a16:creationId xmlns:a16="http://schemas.microsoft.com/office/drawing/2014/main" id="{D9C877F5-A691-3714-0715-FE45FF23FCDF}"/>
              </a:ext>
            </a:extLst>
          </p:cNvPr>
          <p:cNvSpPr txBox="1"/>
          <p:nvPr/>
        </p:nvSpPr>
        <p:spPr>
          <a:xfrm>
            <a:off x="810491" y="777240"/>
            <a:ext cx="1059521" cy="923330"/>
          </a:xfrm>
          <a:prstGeom prst="rect">
            <a:avLst/>
          </a:prstGeom>
          <a:noFill/>
        </p:spPr>
        <p:txBody>
          <a:bodyPr wrap="none" rtlCol="0">
            <a:spAutoFit/>
          </a:bodyPr>
          <a:lstStyle/>
          <a:p>
            <a:pPr algn="ctr"/>
            <a:r>
              <a:rPr lang="en-US" dirty="0"/>
              <a:t>Frosh</a:t>
            </a:r>
          </a:p>
          <a:p>
            <a:pPr algn="ctr"/>
            <a:r>
              <a:rPr lang="en-US" dirty="0"/>
              <a:t>Initiation</a:t>
            </a:r>
          </a:p>
          <a:p>
            <a:pPr algn="ctr"/>
            <a:r>
              <a:rPr lang="en-US" dirty="0"/>
              <a:t>Button</a:t>
            </a:r>
          </a:p>
        </p:txBody>
      </p:sp>
      <p:sp>
        <p:nvSpPr>
          <p:cNvPr id="3" name="TextBox 2">
            <a:extLst>
              <a:ext uri="{FF2B5EF4-FFF2-40B4-BE49-F238E27FC236}">
                <a16:creationId xmlns:a16="http://schemas.microsoft.com/office/drawing/2014/main" id="{19EBCB1D-A5F4-B03E-05AC-2ECF528D6CB1}"/>
              </a:ext>
            </a:extLst>
          </p:cNvPr>
          <p:cNvSpPr txBox="1"/>
          <p:nvPr/>
        </p:nvSpPr>
        <p:spPr>
          <a:xfrm>
            <a:off x="552796" y="3387436"/>
            <a:ext cx="1237390" cy="646331"/>
          </a:xfrm>
          <a:prstGeom prst="rect">
            <a:avLst/>
          </a:prstGeom>
          <a:noFill/>
        </p:spPr>
        <p:txBody>
          <a:bodyPr wrap="none" rtlCol="0">
            <a:spAutoFit/>
          </a:bodyPr>
          <a:lstStyle/>
          <a:p>
            <a:r>
              <a:rPr lang="en-US" dirty="0"/>
              <a:t>Friendship</a:t>
            </a:r>
          </a:p>
          <a:p>
            <a:r>
              <a:rPr lang="en-US" dirty="0"/>
              <a:t>Fire</a:t>
            </a:r>
          </a:p>
        </p:txBody>
      </p:sp>
      <p:sp>
        <p:nvSpPr>
          <p:cNvPr id="7" name="TextBox 6">
            <a:extLst>
              <a:ext uri="{FF2B5EF4-FFF2-40B4-BE49-F238E27FC236}">
                <a16:creationId xmlns:a16="http://schemas.microsoft.com/office/drawing/2014/main" id="{484E1006-A002-0D4D-7D7B-2AA4EA853DE2}"/>
              </a:ext>
            </a:extLst>
          </p:cNvPr>
          <p:cNvSpPr txBox="1"/>
          <p:nvPr/>
        </p:nvSpPr>
        <p:spPr>
          <a:xfrm>
            <a:off x="9775767" y="656705"/>
            <a:ext cx="1948034" cy="923330"/>
          </a:xfrm>
          <a:prstGeom prst="rect">
            <a:avLst/>
          </a:prstGeom>
          <a:noFill/>
        </p:spPr>
        <p:txBody>
          <a:bodyPr wrap="none" rtlCol="0">
            <a:spAutoFit/>
          </a:bodyPr>
          <a:lstStyle/>
          <a:p>
            <a:pPr algn="ctr"/>
            <a:r>
              <a:rPr lang="en-US" dirty="0"/>
              <a:t>Week of Fun</a:t>
            </a:r>
          </a:p>
          <a:p>
            <a:pPr algn="ctr"/>
            <a:r>
              <a:rPr lang="en-US" dirty="0"/>
              <a:t>ZONTA</a:t>
            </a:r>
          </a:p>
          <a:p>
            <a:pPr algn="ctr"/>
            <a:r>
              <a:rPr lang="en-US" dirty="0"/>
              <a:t>Halloween Dance</a:t>
            </a:r>
          </a:p>
        </p:txBody>
      </p:sp>
      <p:sp>
        <p:nvSpPr>
          <p:cNvPr id="8" name="TextBox 7">
            <a:extLst>
              <a:ext uri="{FF2B5EF4-FFF2-40B4-BE49-F238E27FC236}">
                <a16:creationId xmlns:a16="http://schemas.microsoft.com/office/drawing/2014/main" id="{B610AED9-AAFE-7F93-48CE-9900C9BADED8}"/>
              </a:ext>
            </a:extLst>
          </p:cNvPr>
          <p:cNvSpPr txBox="1"/>
          <p:nvPr/>
        </p:nvSpPr>
        <p:spPr>
          <a:xfrm>
            <a:off x="10295313" y="3640975"/>
            <a:ext cx="1532792" cy="369332"/>
          </a:xfrm>
          <a:prstGeom prst="rect">
            <a:avLst/>
          </a:prstGeom>
          <a:noFill/>
        </p:spPr>
        <p:txBody>
          <a:bodyPr wrap="none" rtlCol="0">
            <a:spAutoFit/>
          </a:bodyPr>
          <a:lstStyle/>
          <a:p>
            <a:r>
              <a:rPr lang="en-US" dirty="0"/>
              <a:t>Homecoming</a:t>
            </a:r>
          </a:p>
        </p:txBody>
      </p:sp>
      <p:sp>
        <p:nvSpPr>
          <p:cNvPr id="9" name="TextBox 8">
            <a:extLst>
              <a:ext uri="{FF2B5EF4-FFF2-40B4-BE49-F238E27FC236}">
                <a16:creationId xmlns:a16="http://schemas.microsoft.com/office/drawing/2014/main" id="{60831860-52DC-346D-DFE3-252434AF8874}"/>
              </a:ext>
            </a:extLst>
          </p:cNvPr>
          <p:cNvSpPr txBox="1"/>
          <p:nvPr/>
        </p:nvSpPr>
        <p:spPr>
          <a:xfrm>
            <a:off x="9321216" y="4969225"/>
            <a:ext cx="1578381" cy="369332"/>
          </a:xfrm>
          <a:prstGeom prst="rect">
            <a:avLst/>
          </a:prstGeom>
          <a:noFill/>
        </p:spPr>
        <p:txBody>
          <a:bodyPr wrap="none" rtlCol="0">
            <a:spAutoFit/>
          </a:bodyPr>
          <a:lstStyle/>
          <a:p>
            <a:r>
              <a:rPr lang="en-US" dirty="0"/>
              <a:t>Zonta Airband</a:t>
            </a:r>
          </a:p>
        </p:txBody>
      </p:sp>
      <p:sp>
        <p:nvSpPr>
          <p:cNvPr id="10" name="TextBox 9">
            <a:extLst>
              <a:ext uri="{FF2B5EF4-FFF2-40B4-BE49-F238E27FC236}">
                <a16:creationId xmlns:a16="http://schemas.microsoft.com/office/drawing/2014/main" id="{6D9B5452-B035-BFBD-63C0-7B57B1400735}"/>
              </a:ext>
            </a:extLst>
          </p:cNvPr>
          <p:cNvSpPr txBox="1"/>
          <p:nvPr/>
        </p:nvSpPr>
        <p:spPr>
          <a:xfrm>
            <a:off x="1575262" y="5153891"/>
            <a:ext cx="1107547" cy="646331"/>
          </a:xfrm>
          <a:prstGeom prst="rect">
            <a:avLst/>
          </a:prstGeom>
          <a:noFill/>
        </p:spPr>
        <p:txBody>
          <a:bodyPr wrap="none" rtlCol="0">
            <a:spAutoFit/>
          </a:bodyPr>
          <a:lstStyle/>
          <a:p>
            <a:r>
              <a:rPr lang="en-US" dirty="0"/>
              <a:t>Colorado</a:t>
            </a:r>
          </a:p>
          <a:p>
            <a:r>
              <a:rPr lang="en-US" dirty="0"/>
              <a:t>Campus</a:t>
            </a:r>
          </a:p>
        </p:txBody>
      </p:sp>
      <p:sp>
        <p:nvSpPr>
          <p:cNvPr id="11" name="TextBox 10">
            <a:extLst>
              <a:ext uri="{FF2B5EF4-FFF2-40B4-BE49-F238E27FC236}">
                <a16:creationId xmlns:a16="http://schemas.microsoft.com/office/drawing/2014/main" id="{472D59BD-0512-35C9-FA94-54501DC2F1AF}"/>
              </a:ext>
            </a:extLst>
          </p:cNvPr>
          <p:cNvSpPr txBox="1"/>
          <p:nvPr/>
        </p:nvSpPr>
        <p:spPr>
          <a:xfrm>
            <a:off x="5527964" y="378229"/>
            <a:ext cx="979692" cy="369332"/>
          </a:xfrm>
          <a:prstGeom prst="rect">
            <a:avLst/>
          </a:prstGeom>
          <a:noFill/>
        </p:spPr>
        <p:txBody>
          <a:bodyPr wrap="none" rtlCol="0">
            <a:spAutoFit/>
          </a:bodyPr>
          <a:lstStyle/>
          <a:p>
            <a:r>
              <a:rPr lang="en-US" dirty="0"/>
              <a:t>Sweden</a:t>
            </a:r>
          </a:p>
        </p:txBody>
      </p:sp>
      <p:sp>
        <p:nvSpPr>
          <p:cNvPr id="12" name="TextBox 11">
            <a:extLst>
              <a:ext uri="{FF2B5EF4-FFF2-40B4-BE49-F238E27FC236}">
                <a16:creationId xmlns:a16="http://schemas.microsoft.com/office/drawing/2014/main" id="{87FD0103-77E2-59CF-3AB4-D77D8F33EC1A}"/>
              </a:ext>
            </a:extLst>
          </p:cNvPr>
          <p:cNvSpPr txBox="1"/>
          <p:nvPr/>
        </p:nvSpPr>
        <p:spPr>
          <a:xfrm>
            <a:off x="7190509" y="5914505"/>
            <a:ext cx="1304268" cy="369332"/>
          </a:xfrm>
          <a:prstGeom prst="rect">
            <a:avLst/>
          </a:prstGeom>
          <a:noFill/>
        </p:spPr>
        <p:txBody>
          <a:bodyPr wrap="none" rtlCol="0">
            <a:spAutoFit/>
          </a:bodyPr>
          <a:lstStyle/>
          <a:p>
            <a:r>
              <a:rPr lang="en-US" dirty="0"/>
              <a:t>Graduation</a:t>
            </a:r>
          </a:p>
        </p:txBody>
      </p:sp>
      <p:sp>
        <p:nvSpPr>
          <p:cNvPr id="13" name="TextBox 12">
            <a:extLst>
              <a:ext uri="{FF2B5EF4-FFF2-40B4-BE49-F238E27FC236}">
                <a16:creationId xmlns:a16="http://schemas.microsoft.com/office/drawing/2014/main" id="{231D6A1E-4B78-5E1C-098F-E50218CD205B}"/>
              </a:ext>
            </a:extLst>
          </p:cNvPr>
          <p:cNvSpPr txBox="1"/>
          <p:nvPr/>
        </p:nvSpPr>
        <p:spPr>
          <a:xfrm>
            <a:off x="7616108" y="4136423"/>
            <a:ext cx="1473545" cy="646331"/>
          </a:xfrm>
          <a:prstGeom prst="rect">
            <a:avLst/>
          </a:prstGeom>
          <a:noFill/>
        </p:spPr>
        <p:txBody>
          <a:bodyPr wrap="none" rtlCol="0">
            <a:spAutoFit/>
          </a:bodyPr>
          <a:lstStyle/>
          <a:p>
            <a:r>
              <a:rPr lang="en-US" dirty="0"/>
              <a:t>Little Brother</a:t>
            </a:r>
          </a:p>
          <a:p>
            <a:pPr algn="ctr"/>
            <a:r>
              <a:rPr lang="en-US" dirty="0"/>
              <a:t>Little Sister</a:t>
            </a:r>
          </a:p>
        </p:txBody>
      </p:sp>
      <p:sp>
        <p:nvSpPr>
          <p:cNvPr id="14" name="TextBox 13">
            <a:extLst>
              <a:ext uri="{FF2B5EF4-FFF2-40B4-BE49-F238E27FC236}">
                <a16:creationId xmlns:a16="http://schemas.microsoft.com/office/drawing/2014/main" id="{142E01CF-61DA-6BD4-1437-AF67922AD440}"/>
              </a:ext>
            </a:extLst>
          </p:cNvPr>
          <p:cNvSpPr txBox="1"/>
          <p:nvPr/>
        </p:nvSpPr>
        <p:spPr>
          <a:xfrm>
            <a:off x="10988388" y="2637692"/>
            <a:ext cx="892680" cy="646331"/>
          </a:xfrm>
          <a:prstGeom prst="rect">
            <a:avLst/>
          </a:prstGeom>
          <a:noFill/>
        </p:spPr>
        <p:txBody>
          <a:bodyPr wrap="none" rtlCol="0">
            <a:spAutoFit/>
          </a:bodyPr>
          <a:lstStyle/>
          <a:p>
            <a:r>
              <a:rPr lang="en-US" dirty="0"/>
              <a:t>Varsity</a:t>
            </a:r>
          </a:p>
          <a:p>
            <a:r>
              <a:rPr lang="en-US" dirty="0"/>
              <a:t>Review</a:t>
            </a:r>
          </a:p>
        </p:txBody>
      </p:sp>
      <p:sp>
        <p:nvSpPr>
          <p:cNvPr id="15" name="TextBox 14">
            <a:extLst>
              <a:ext uri="{FF2B5EF4-FFF2-40B4-BE49-F238E27FC236}">
                <a16:creationId xmlns:a16="http://schemas.microsoft.com/office/drawing/2014/main" id="{3B0E9DF6-3E94-809F-6016-7308B66D3AD6}"/>
              </a:ext>
            </a:extLst>
          </p:cNvPr>
          <p:cNvSpPr txBox="1"/>
          <p:nvPr/>
        </p:nvSpPr>
        <p:spPr>
          <a:xfrm>
            <a:off x="5617029" y="1580035"/>
            <a:ext cx="1326966" cy="369332"/>
          </a:xfrm>
          <a:prstGeom prst="rect">
            <a:avLst/>
          </a:prstGeom>
          <a:noFill/>
        </p:spPr>
        <p:txBody>
          <a:bodyPr wrap="none" rtlCol="0">
            <a:spAutoFit/>
          </a:bodyPr>
          <a:lstStyle/>
          <a:p>
            <a:r>
              <a:rPr lang="en-US" dirty="0"/>
              <a:t>Blood Drive</a:t>
            </a:r>
          </a:p>
        </p:txBody>
      </p:sp>
      <p:sp>
        <p:nvSpPr>
          <p:cNvPr id="16" name="TextBox 15">
            <a:extLst>
              <a:ext uri="{FF2B5EF4-FFF2-40B4-BE49-F238E27FC236}">
                <a16:creationId xmlns:a16="http://schemas.microsoft.com/office/drawing/2014/main" id="{2EFD9417-7C25-C6DE-FC90-B1EB5D87CC9F}"/>
              </a:ext>
            </a:extLst>
          </p:cNvPr>
          <p:cNvSpPr txBox="1"/>
          <p:nvPr/>
        </p:nvSpPr>
        <p:spPr>
          <a:xfrm>
            <a:off x="10204743" y="6245050"/>
            <a:ext cx="1713931" cy="369332"/>
          </a:xfrm>
          <a:prstGeom prst="rect">
            <a:avLst/>
          </a:prstGeom>
          <a:noFill/>
        </p:spPr>
        <p:txBody>
          <a:bodyPr wrap="none" rtlCol="0">
            <a:spAutoFit/>
          </a:bodyPr>
          <a:lstStyle/>
          <a:p>
            <a:r>
              <a:rPr lang="en-US" dirty="0"/>
              <a:t>Student Senate</a:t>
            </a:r>
          </a:p>
        </p:txBody>
      </p:sp>
      <p:sp>
        <p:nvSpPr>
          <p:cNvPr id="17" name="TextBox 16">
            <a:extLst>
              <a:ext uri="{FF2B5EF4-FFF2-40B4-BE49-F238E27FC236}">
                <a16:creationId xmlns:a16="http://schemas.microsoft.com/office/drawing/2014/main" id="{88CA69F3-EE63-AC87-F6B0-05EF8ED8139F}"/>
              </a:ext>
            </a:extLst>
          </p:cNvPr>
          <p:cNvSpPr txBox="1"/>
          <p:nvPr/>
        </p:nvSpPr>
        <p:spPr>
          <a:xfrm>
            <a:off x="3562141" y="562895"/>
            <a:ext cx="1607171" cy="369332"/>
          </a:xfrm>
          <a:prstGeom prst="rect">
            <a:avLst/>
          </a:prstGeom>
          <a:noFill/>
        </p:spPr>
        <p:txBody>
          <a:bodyPr wrap="none" rtlCol="0">
            <a:spAutoFit/>
          </a:bodyPr>
          <a:lstStyle/>
          <a:p>
            <a:r>
              <a:rPr lang="en-US" dirty="0"/>
              <a:t>The Haymaker</a:t>
            </a:r>
          </a:p>
        </p:txBody>
      </p:sp>
      <p:sp>
        <p:nvSpPr>
          <p:cNvPr id="18" name="TextBox 17">
            <a:extLst>
              <a:ext uri="{FF2B5EF4-FFF2-40B4-BE49-F238E27FC236}">
                <a16:creationId xmlns:a16="http://schemas.microsoft.com/office/drawing/2014/main" id="{63FE134F-94B3-442B-326F-8892A1902039}"/>
              </a:ext>
            </a:extLst>
          </p:cNvPr>
          <p:cNvSpPr txBox="1"/>
          <p:nvPr/>
        </p:nvSpPr>
        <p:spPr>
          <a:xfrm>
            <a:off x="367548" y="6245050"/>
            <a:ext cx="1152880" cy="369332"/>
          </a:xfrm>
          <a:prstGeom prst="rect">
            <a:avLst/>
          </a:prstGeom>
          <a:noFill/>
        </p:spPr>
        <p:txBody>
          <a:bodyPr wrap="none" rtlCol="0">
            <a:spAutoFit/>
          </a:bodyPr>
          <a:lstStyle/>
          <a:p>
            <a:r>
              <a:rPr lang="en-US" dirty="0"/>
              <a:t> </a:t>
            </a:r>
            <a:r>
              <a:rPr lang="en-US" dirty="0" err="1"/>
              <a:t>Phillipian</a:t>
            </a:r>
            <a:endParaRPr lang="en-US" dirty="0"/>
          </a:p>
        </p:txBody>
      </p:sp>
      <p:sp>
        <p:nvSpPr>
          <p:cNvPr id="4" name="TextBox 3">
            <a:extLst>
              <a:ext uri="{FF2B5EF4-FFF2-40B4-BE49-F238E27FC236}">
                <a16:creationId xmlns:a16="http://schemas.microsoft.com/office/drawing/2014/main" id="{92919C55-3753-0AFA-B7DE-CA978C9B16F6}"/>
              </a:ext>
            </a:extLst>
          </p:cNvPr>
          <p:cNvSpPr txBox="1"/>
          <p:nvPr/>
        </p:nvSpPr>
        <p:spPr>
          <a:xfrm>
            <a:off x="1479176" y="212384"/>
            <a:ext cx="2108462" cy="369332"/>
          </a:xfrm>
          <a:prstGeom prst="rect">
            <a:avLst/>
          </a:prstGeom>
          <a:noFill/>
        </p:spPr>
        <p:txBody>
          <a:bodyPr wrap="none" rtlCol="0">
            <a:spAutoFit/>
          </a:bodyPr>
          <a:lstStyle/>
          <a:p>
            <a:r>
              <a:rPr lang="en-US" dirty="0"/>
              <a:t>Ms Phillips Pageant</a:t>
            </a:r>
          </a:p>
        </p:txBody>
      </p:sp>
      <p:sp>
        <p:nvSpPr>
          <p:cNvPr id="6" name="TextBox 5">
            <a:extLst>
              <a:ext uri="{FF2B5EF4-FFF2-40B4-BE49-F238E27FC236}">
                <a16:creationId xmlns:a16="http://schemas.microsoft.com/office/drawing/2014/main" id="{442A8C46-6915-FF24-E293-E1CC09810237}"/>
              </a:ext>
            </a:extLst>
          </p:cNvPr>
          <p:cNvSpPr txBox="1"/>
          <p:nvPr/>
        </p:nvSpPr>
        <p:spPr>
          <a:xfrm>
            <a:off x="5782235" y="5338557"/>
            <a:ext cx="1357423" cy="369332"/>
          </a:xfrm>
          <a:prstGeom prst="rect">
            <a:avLst/>
          </a:prstGeom>
          <a:noFill/>
        </p:spPr>
        <p:txBody>
          <a:bodyPr wrap="none" rtlCol="0">
            <a:spAutoFit/>
          </a:bodyPr>
          <a:lstStyle/>
          <a:p>
            <a:r>
              <a:rPr lang="en-US" dirty="0"/>
              <a:t>Zonta Brave</a:t>
            </a:r>
          </a:p>
        </p:txBody>
      </p:sp>
    </p:spTree>
    <p:extLst>
      <p:ext uri="{BB962C8B-B14F-4D97-AF65-F5344CB8AC3E}">
        <p14:creationId xmlns:p14="http://schemas.microsoft.com/office/powerpoint/2010/main" val="8803452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D6E11CC-FE7B-4900-D36A-8429E13470AF}"/>
              </a:ext>
            </a:extLst>
          </p:cNvPr>
          <p:cNvPicPr>
            <a:picLocks noChangeAspect="1"/>
          </p:cNvPicPr>
          <p:nvPr/>
        </p:nvPicPr>
        <p:blipFill>
          <a:blip r:embed="rId2"/>
          <a:stretch>
            <a:fillRect/>
          </a:stretch>
        </p:blipFill>
        <p:spPr>
          <a:xfrm>
            <a:off x="6284945" y="0"/>
            <a:ext cx="6113370" cy="6858000"/>
          </a:xfrm>
          <a:prstGeom prst="rect">
            <a:avLst/>
          </a:prstGeom>
        </p:spPr>
      </p:pic>
      <p:pic>
        <p:nvPicPr>
          <p:cNvPr id="5" name="Picture 4">
            <a:extLst>
              <a:ext uri="{FF2B5EF4-FFF2-40B4-BE49-F238E27FC236}">
                <a16:creationId xmlns:a16="http://schemas.microsoft.com/office/drawing/2014/main" id="{B53D52E0-4358-CFAA-FEB3-52D86DFDFA5D}"/>
              </a:ext>
            </a:extLst>
          </p:cNvPr>
          <p:cNvPicPr>
            <a:picLocks noChangeAspect="1"/>
          </p:cNvPicPr>
          <p:nvPr/>
        </p:nvPicPr>
        <p:blipFill>
          <a:blip r:embed="rId3"/>
          <a:stretch>
            <a:fillRect/>
          </a:stretch>
        </p:blipFill>
        <p:spPr>
          <a:xfrm>
            <a:off x="3175279" y="-4400"/>
            <a:ext cx="4600184" cy="4113742"/>
          </a:xfrm>
          <a:prstGeom prst="rect">
            <a:avLst/>
          </a:prstGeom>
        </p:spPr>
      </p:pic>
      <p:pic>
        <p:nvPicPr>
          <p:cNvPr id="9" name="Picture 8">
            <a:extLst>
              <a:ext uri="{FF2B5EF4-FFF2-40B4-BE49-F238E27FC236}">
                <a16:creationId xmlns:a16="http://schemas.microsoft.com/office/drawing/2014/main" id="{B5CEA86F-47C5-53A2-0BE0-EE6114736484}"/>
              </a:ext>
            </a:extLst>
          </p:cNvPr>
          <p:cNvPicPr>
            <a:picLocks noChangeAspect="1"/>
          </p:cNvPicPr>
          <p:nvPr/>
        </p:nvPicPr>
        <p:blipFill>
          <a:blip r:embed="rId4"/>
          <a:srcRect t="2320"/>
          <a:stretch>
            <a:fillRect/>
          </a:stretch>
        </p:blipFill>
        <p:spPr>
          <a:xfrm>
            <a:off x="1" y="1863969"/>
            <a:ext cx="3260690" cy="4956078"/>
          </a:xfrm>
          <a:prstGeom prst="rect">
            <a:avLst/>
          </a:prstGeom>
        </p:spPr>
      </p:pic>
      <p:sp>
        <p:nvSpPr>
          <p:cNvPr id="10" name="TextBox 9">
            <a:extLst>
              <a:ext uri="{FF2B5EF4-FFF2-40B4-BE49-F238E27FC236}">
                <a16:creationId xmlns:a16="http://schemas.microsoft.com/office/drawing/2014/main" id="{DFB2DBD5-E401-B9D6-1C1C-89BAF6178907}"/>
              </a:ext>
            </a:extLst>
          </p:cNvPr>
          <p:cNvSpPr txBox="1"/>
          <p:nvPr/>
        </p:nvSpPr>
        <p:spPr>
          <a:xfrm>
            <a:off x="9900" y="3170"/>
            <a:ext cx="3175279" cy="1815882"/>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1963</a:t>
            </a:r>
          </a:p>
          <a:p>
            <a:pPr algn="ctr"/>
            <a:r>
              <a:rPr lang="en-US" sz="2400" b="1" dirty="0">
                <a:latin typeface="Arial" panose="020B0604020202020204" pitchFamily="34" charset="0"/>
                <a:cs typeface="Arial" panose="020B0604020202020204" pitchFamily="34" charset="0"/>
              </a:rPr>
              <a:t>President, Cindy Ranch</a:t>
            </a:r>
          </a:p>
        </p:txBody>
      </p:sp>
      <p:sp>
        <p:nvSpPr>
          <p:cNvPr id="11" name="TextBox 10">
            <a:extLst>
              <a:ext uri="{FF2B5EF4-FFF2-40B4-BE49-F238E27FC236}">
                <a16:creationId xmlns:a16="http://schemas.microsoft.com/office/drawing/2014/main" id="{A9007E07-F95A-7907-DB2C-631C1FF19E38}"/>
              </a:ext>
            </a:extLst>
          </p:cNvPr>
          <p:cNvSpPr txBox="1"/>
          <p:nvPr/>
        </p:nvSpPr>
        <p:spPr>
          <a:xfrm>
            <a:off x="2531142" y="6015059"/>
            <a:ext cx="3076483"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Gigantic Circle</a:t>
            </a:r>
          </a:p>
          <a:p>
            <a:pPr algn="ct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7856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8B32758-C592-CD3E-B697-0DBA86B7E28E}"/>
              </a:ext>
            </a:extLst>
          </p:cNvPr>
          <p:cNvPicPr>
            <a:picLocks noChangeAspect="1"/>
          </p:cNvPicPr>
          <p:nvPr/>
        </p:nvPicPr>
        <p:blipFill>
          <a:blip r:embed="rId3"/>
          <a:stretch>
            <a:fillRect/>
          </a:stretch>
        </p:blipFill>
        <p:spPr>
          <a:xfrm>
            <a:off x="1866600" y="0"/>
            <a:ext cx="10327796" cy="6858000"/>
          </a:xfrm>
          <a:prstGeom prst="rect">
            <a:avLst/>
          </a:prstGeom>
        </p:spPr>
      </p:pic>
      <p:sp>
        <p:nvSpPr>
          <p:cNvPr id="6" name="TextBox 5">
            <a:extLst>
              <a:ext uri="{FF2B5EF4-FFF2-40B4-BE49-F238E27FC236}">
                <a16:creationId xmlns:a16="http://schemas.microsoft.com/office/drawing/2014/main" id="{EA9A6355-3273-5D09-382B-A1179945AF3B}"/>
              </a:ext>
            </a:extLst>
          </p:cNvPr>
          <p:cNvSpPr txBox="1"/>
          <p:nvPr/>
        </p:nvSpPr>
        <p:spPr>
          <a:xfrm>
            <a:off x="-52354" y="-72200"/>
            <a:ext cx="2104387" cy="6186309"/>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1964 </a:t>
            </a:r>
          </a:p>
          <a:p>
            <a:pPr algn="ctr"/>
            <a:r>
              <a:rPr lang="en-US" sz="3200" b="1" dirty="0">
                <a:latin typeface="Arial" panose="020B0604020202020204" pitchFamily="34" charset="0"/>
                <a:cs typeface="Arial" panose="020B0604020202020204" pitchFamily="34" charset="0"/>
              </a:rPr>
              <a:t>ZONTA</a:t>
            </a:r>
          </a:p>
          <a:p>
            <a:pPr algn="ctr"/>
            <a:r>
              <a:rPr lang="en-US" sz="2000" b="1" dirty="0">
                <a:latin typeface="Arial" panose="020B0604020202020204" pitchFamily="34" charset="0"/>
                <a:cs typeface="Arial" panose="020B0604020202020204" pitchFamily="34" charset="0"/>
              </a:rPr>
              <a:t>President,</a:t>
            </a:r>
          </a:p>
          <a:p>
            <a:pPr algn="ctr"/>
            <a:r>
              <a:rPr lang="en-US" sz="2000" b="1" dirty="0">
                <a:latin typeface="Arial" panose="020B0604020202020204" pitchFamily="34" charset="0"/>
                <a:cs typeface="Arial" panose="020B0604020202020204" pitchFamily="34" charset="0"/>
              </a:rPr>
              <a:t>Sharon Wolfe</a:t>
            </a:r>
          </a:p>
          <a:p>
            <a:pPr algn="ctr"/>
            <a:endParaRPr lang="en-US"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Free babysitting professor families</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Serving seminary sweetheart banquet</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Visiting Enid State School</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Halloween Spooktacular</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Little Sister, Little Brother parties</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Christmas party</a:t>
            </a:r>
          </a:p>
          <a:p>
            <a:pPr marL="285750" indent="-285750">
              <a:buFont typeface="Arial" panose="020B0604020202020204" pitchFamily="34" charset="0"/>
              <a:buChar char="•"/>
            </a:pPr>
            <a:r>
              <a:rPr lang="en-US" sz="1600" b="1" dirty="0">
                <a:latin typeface="Arial" panose="020B0604020202020204" pitchFamily="34" charset="0"/>
                <a:cs typeface="Arial" panose="020B0604020202020204" pitchFamily="34" charset="0"/>
              </a:rPr>
              <a:t>Spring Hawaiian luau</a:t>
            </a:r>
          </a:p>
        </p:txBody>
      </p:sp>
      <p:sp>
        <p:nvSpPr>
          <p:cNvPr id="2" name="Rectangle 1">
            <a:extLst>
              <a:ext uri="{FF2B5EF4-FFF2-40B4-BE49-F238E27FC236}">
                <a16:creationId xmlns:a16="http://schemas.microsoft.com/office/drawing/2014/main" id="{B3DB362B-24A0-0073-91A0-F6DF8BFD00C5}"/>
              </a:ext>
            </a:extLst>
          </p:cNvPr>
          <p:cNvSpPr/>
          <p:nvPr/>
        </p:nvSpPr>
        <p:spPr>
          <a:xfrm>
            <a:off x="2949973" y="3951678"/>
            <a:ext cx="2495071" cy="96035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3" name="TextBox 2">
            <a:extLst>
              <a:ext uri="{FF2B5EF4-FFF2-40B4-BE49-F238E27FC236}">
                <a16:creationId xmlns:a16="http://schemas.microsoft.com/office/drawing/2014/main" id="{52656F3B-D107-5D61-1496-7053C00306C9}"/>
              </a:ext>
            </a:extLst>
          </p:cNvPr>
          <p:cNvSpPr txBox="1"/>
          <p:nvPr/>
        </p:nvSpPr>
        <p:spPr>
          <a:xfrm>
            <a:off x="1811941" y="3107616"/>
            <a:ext cx="5455340" cy="923330"/>
          </a:xfrm>
          <a:prstGeom prst="rect">
            <a:avLst/>
          </a:prstGeom>
          <a:noFill/>
        </p:spPr>
        <p:txBody>
          <a:bodyPr wrap="none" rtlCol="0">
            <a:spAutoFit/>
          </a:bodyPr>
          <a:lstStyle/>
          <a:p>
            <a:r>
              <a:rPr lang="en-US" b="1" dirty="0">
                <a:solidFill>
                  <a:schemeClr val="bg1"/>
                </a:solidFill>
                <a:latin typeface="Arial" panose="020B0604020202020204" pitchFamily="34" charset="0"/>
                <a:cs typeface="Arial" panose="020B0604020202020204" pitchFamily="34" charset="0"/>
              </a:rPr>
              <a:t>Sponsors,</a:t>
            </a:r>
          </a:p>
          <a:p>
            <a:r>
              <a:rPr lang="en-US" b="1" dirty="0">
                <a:solidFill>
                  <a:schemeClr val="bg1"/>
                </a:solidFill>
                <a:latin typeface="Arial" panose="020B0604020202020204" pitchFamily="34" charset="0"/>
                <a:cs typeface="Arial" panose="020B0604020202020204" pitchFamily="34" charset="0"/>
              </a:rPr>
              <a:t>Ruth</a:t>
            </a:r>
          </a:p>
          <a:p>
            <a:r>
              <a:rPr lang="en-US" b="1" dirty="0">
                <a:solidFill>
                  <a:schemeClr val="bg1"/>
                </a:solidFill>
                <a:latin typeface="Arial" panose="020B0604020202020204" pitchFamily="34" charset="0"/>
                <a:cs typeface="Arial" panose="020B0604020202020204" pitchFamily="34" charset="0"/>
              </a:rPr>
              <a:t>Happy Hollow Hedges, Nancy Howling Owl Ogle</a:t>
            </a:r>
          </a:p>
        </p:txBody>
      </p:sp>
    </p:spTree>
    <p:extLst>
      <p:ext uri="{BB962C8B-B14F-4D97-AF65-F5344CB8AC3E}">
        <p14:creationId xmlns:p14="http://schemas.microsoft.com/office/powerpoint/2010/main" val="8312007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ooden paddle with writing on it&#10;&#10;AI-generated content may be incorrect.">
            <a:extLst>
              <a:ext uri="{FF2B5EF4-FFF2-40B4-BE49-F238E27FC236}">
                <a16:creationId xmlns:a16="http://schemas.microsoft.com/office/drawing/2014/main" id="{313F8056-2BFD-89D7-76B0-81DED31ACA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69576" y="261761"/>
            <a:ext cx="5699373" cy="6119132"/>
          </a:xfrm>
        </p:spPr>
      </p:pic>
      <p:sp>
        <p:nvSpPr>
          <p:cNvPr id="6" name="TextBox 5">
            <a:extLst>
              <a:ext uri="{FF2B5EF4-FFF2-40B4-BE49-F238E27FC236}">
                <a16:creationId xmlns:a16="http://schemas.microsoft.com/office/drawing/2014/main" id="{9810A6F4-1D40-2681-E1F9-33F7C1D663B7}"/>
              </a:ext>
            </a:extLst>
          </p:cNvPr>
          <p:cNvSpPr txBox="1"/>
          <p:nvPr/>
        </p:nvSpPr>
        <p:spPr>
          <a:xfrm>
            <a:off x="1019655" y="1184115"/>
            <a:ext cx="1686680" cy="3539430"/>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Little</a:t>
            </a:r>
          </a:p>
          <a:p>
            <a:r>
              <a:rPr lang="en-US" sz="3200" b="1" dirty="0">
                <a:latin typeface="Arial" panose="020B0604020202020204" pitchFamily="34" charset="0"/>
                <a:cs typeface="Arial" panose="020B0604020202020204" pitchFamily="34" charset="0"/>
              </a:rPr>
              <a:t>Brother</a:t>
            </a:r>
          </a:p>
          <a:p>
            <a:r>
              <a:rPr lang="en-US" sz="3200" b="1" dirty="0">
                <a:latin typeface="Arial" panose="020B0604020202020204" pitchFamily="34" charset="0"/>
                <a:cs typeface="Arial" panose="020B0604020202020204" pitchFamily="34" charset="0"/>
              </a:rPr>
              <a:t>Paddle</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1964-65</a:t>
            </a:r>
          </a:p>
        </p:txBody>
      </p:sp>
    </p:spTree>
    <p:extLst>
      <p:ext uri="{BB962C8B-B14F-4D97-AF65-F5344CB8AC3E}">
        <p14:creationId xmlns:p14="http://schemas.microsoft.com/office/powerpoint/2010/main" val="9431484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B07ABE-4636-59B0-0762-077C9F55D76A}"/>
              </a:ext>
            </a:extLst>
          </p:cNvPr>
          <p:cNvSpPr txBox="1"/>
          <p:nvPr/>
        </p:nvSpPr>
        <p:spPr>
          <a:xfrm>
            <a:off x="4430992" y="395537"/>
            <a:ext cx="1665008"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a:t>
            </a:r>
          </a:p>
          <a:p>
            <a:pPr algn="ctr"/>
            <a:r>
              <a:rPr lang="en-US" sz="3200" b="1" dirty="0">
                <a:latin typeface="Arial" panose="020B0604020202020204" pitchFamily="34" charset="0"/>
                <a:cs typeface="Arial" panose="020B0604020202020204" pitchFamily="34" charset="0"/>
              </a:rPr>
              <a:t>1965</a:t>
            </a:r>
          </a:p>
        </p:txBody>
      </p:sp>
      <p:pic>
        <p:nvPicPr>
          <p:cNvPr id="6" name="Picture 5">
            <a:extLst>
              <a:ext uri="{FF2B5EF4-FFF2-40B4-BE49-F238E27FC236}">
                <a16:creationId xmlns:a16="http://schemas.microsoft.com/office/drawing/2014/main" id="{ECC60ACB-F684-F687-82DA-D3D36F4277AE}"/>
              </a:ext>
            </a:extLst>
          </p:cNvPr>
          <p:cNvPicPr>
            <a:picLocks noChangeAspect="1"/>
          </p:cNvPicPr>
          <p:nvPr/>
        </p:nvPicPr>
        <p:blipFill>
          <a:blip r:embed="rId3"/>
          <a:stretch>
            <a:fillRect/>
          </a:stretch>
        </p:blipFill>
        <p:spPr>
          <a:xfrm>
            <a:off x="6291314" y="-1"/>
            <a:ext cx="5956575" cy="6858000"/>
          </a:xfrm>
          <a:prstGeom prst="rect">
            <a:avLst/>
          </a:prstGeom>
        </p:spPr>
      </p:pic>
      <p:pic>
        <p:nvPicPr>
          <p:cNvPr id="8" name="Picture 7">
            <a:extLst>
              <a:ext uri="{FF2B5EF4-FFF2-40B4-BE49-F238E27FC236}">
                <a16:creationId xmlns:a16="http://schemas.microsoft.com/office/drawing/2014/main" id="{3E90097A-7F6D-D8A9-A305-CBADB02D868A}"/>
              </a:ext>
            </a:extLst>
          </p:cNvPr>
          <p:cNvPicPr>
            <a:picLocks noChangeAspect="1"/>
          </p:cNvPicPr>
          <p:nvPr/>
        </p:nvPicPr>
        <p:blipFill>
          <a:blip r:embed="rId4"/>
          <a:srcRect l="1873" t="-1435" r="52396" b="24387"/>
          <a:stretch>
            <a:fillRect/>
          </a:stretch>
        </p:blipFill>
        <p:spPr>
          <a:xfrm>
            <a:off x="397240" y="3616665"/>
            <a:ext cx="5208274" cy="1625612"/>
          </a:xfrm>
          <a:prstGeom prst="rect">
            <a:avLst/>
          </a:prstGeom>
        </p:spPr>
      </p:pic>
      <p:pic>
        <p:nvPicPr>
          <p:cNvPr id="10" name="Picture 9">
            <a:extLst>
              <a:ext uri="{FF2B5EF4-FFF2-40B4-BE49-F238E27FC236}">
                <a16:creationId xmlns:a16="http://schemas.microsoft.com/office/drawing/2014/main" id="{39FC6800-2654-6B77-FEF5-E0184564A484}"/>
              </a:ext>
            </a:extLst>
          </p:cNvPr>
          <p:cNvPicPr>
            <a:picLocks noChangeAspect="1"/>
          </p:cNvPicPr>
          <p:nvPr/>
        </p:nvPicPr>
        <p:blipFill>
          <a:blip r:embed="rId5"/>
          <a:srcRect l="56580" r="699"/>
          <a:stretch>
            <a:fillRect/>
          </a:stretch>
        </p:blipFill>
        <p:spPr>
          <a:xfrm>
            <a:off x="2661560" y="5242277"/>
            <a:ext cx="3532097" cy="1475355"/>
          </a:xfrm>
          <a:prstGeom prst="rect">
            <a:avLst/>
          </a:prstGeom>
        </p:spPr>
      </p:pic>
      <p:sp>
        <p:nvSpPr>
          <p:cNvPr id="11" name="TextBox 10">
            <a:extLst>
              <a:ext uri="{FF2B5EF4-FFF2-40B4-BE49-F238E27FC236}">
                <a16:creationId xmlns:a16="http://schemas.microsoft.com/office/drawing/2014/main" id="{EC810EB4-7C19-7B04-5915-D62861A73959}"/>
              </a:ext>
            </a:extLst>
          </p:cNvPr>
          <p:cNvSpPr txBox="1"/>
          <p:nvPr/>
        </p:nvSpPr>
        <p:spPr>
          <a:xfrm>
            <a:off x="8963" y="2724520"/>
            <a:ext cx="4360489" cy="954107"/>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 Janyce Bierig </a:t>
            </a:r>
          </a:p>
          <a:p>
            <a:r>
              <a:rPr lang="en-US" sz="2800" b="1" dirty="0">
                <a:latin typeface="Arial" panose="020B0604020202020204" pitchFamily="34" charset="0"/>
                <a:cs typeface="Arial" panose="020B0604020202020204" pitchFamily="34" charset="0"/>
              </a:rPr>
              <a:t>And Zonta Officers</a:t>
            </a:r>
          </a:p>
        </p:txBody>
      </p:sp>
      <p:pic>
        <p:nvPicPr>
          <p:cNvPr id="13" name="Picture 12">
            <a:extLst>
              <a:ext uri="{FF2B5EF4-FFF2-40B4-BE49-F238E27FC236}">
                <a16:creationId xmlns:a16="http://schemas.microsoft.com/office/drawing/2014/main" id="{30EFFB4C-C249-0BBD-72A2-DEA2DEADCF2C}"/>
              </a:ext>
            </a:extLst>
          </p:cNvPr>
          <p:cNvPicPr>
            <a:picLocks noChangeAspect="1"/>
          </p:cNvPicPr>
          <p:nvPr/>
        </p:nvPicPr>
        <p:blipFill>
          <a:blip r:embed="rId6"/>
          <a:stretch>
            <a:fillRect/>
          </a:stretch>
        </p:blipFill>
        <p:spPr>
          <a:xfrm>
            <a:off x="0" y="-74254"/>
            <a:ext cx="4025153" cy="2798774"/>
          </a:xfrm>
          <a:prstGeom prst="rect">
            <a:avLst/>
          </a:prstGeom>
        </p:spPr>
      </p:pic>
      <p:sp>
        <p:nvSpPr>
          <p:cNvPr id="2" name="TextBox 1">
            <a:extLst>
              <a:ext uri="{FF2B5EF4-FFF2-40B4-BE49-F238E27FC236}">
                <a16:creationId xmlns:a16="http://schemas.microsoft.com/office/drawing/2014/main" id="{81334FD0-5C62-32B9-F947-7C2640B7DAF7}"/>
              </a:ext>
            </a:extLst>
          </p:cNvPr>
          <p:cNvSpPr txBox="1"/>
          <p:nvPr/>
        </p:nvSpPr>
        <p:spPr>
          <a:xfrm>
            <a:off x="13784" y="5389904"/>
            <a:ext cx="2902269" cy="923330"/>
          </a:xfrm>
          <a:prstGeom prst="rect">
            <a:avLst/>
          </a:prstGeom>
          <a:noFill/>
        </p:spPr>
        <p:txBody>
          <a:bodyPr wrap="none" rtlCol="0">
            <a:spAutoFit/>
          </a:bodyPr>
          <a:lstStyle/>
          <a:p>
            <a:r>
              <a:rPr lang="en-US" dirty="0"/>
              <a:t>Sponsors,</a:t>
            </a:r>
          </a:p>
          <a:p>
            <a:r>
              <a:rPr lang="en-US" dirty="0"/>
              <a:t>Ruth Happy Hollow Hedges</a:t>
            </a:r>
          </a:p>
          <a:p>
            <a:r>
              <a:rPr lang="en-US" dirty="0"/>
              <a:t>Nancy Howling Owl Ogle</a:t>
            </a:r>
          </a:p>
        </p:txBody>
      </p:sp>
    </p:spTree>
    <p:extLst>
      <p:ext uri="{BB962C8B-B14F-4D97-AF65-F5344CB8AC3E}">
        <p14:creationId xmlns:p14="http://schemas.microsoft.com/office/powerpoint/2010/main" val="167037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CA01B1A-8BA0-288B-B19E-342B40719EEB}"/>
              </a:ext>
            </a:extLst>
          </p:cNvPr>
          <p:cNvPicPr>
            <a:picLocks noChangeAspect="1"/>
          </p:cNvPicPr>
          <p:nvPr/>
        </p:nvPicPr>
        <p:blipFill>
          <a:blip r:embed="rId2"/>
          <a:stretch>
            <a:fillRect/>
          </a:stretch>
        </p:blipFill>
        <p:spPr>
          <a:xfrm>
            <a:off x="0" y="0"/>
            <a:ext cx="6792057" cy="6858000"/>
          </a:xfrm>
          <a:prstGeom prst="rect">
            <a:avLst/>
          </a:prstGeom>
        </p:spPr>
      </p:pic>
      <p:pic>
        <p:nvPicPr>
          <p:cNvPr id="5" name="Picture 4">
            <a:extLst>
              <a:ext uri="{FF2B5EF4-FFF2-40B4-BE49-F238E27FC236}">
                <a16:creationId xmlns:a16="http://schemas.microsoft.com/office/drawing/2014/main" id="{9F0E50FA-7F42-5363-299A-1F5765B0CBAA}"/>
              </a:ext>
            </a:extLst>
          </p:cNvPr>
          <p:cNvPicPr>
            <a:picLocks noChangeAspect="1"/>
          </p:cNvPicPr>
          <p:nvPr/>
        </p:nvPicPr>
        <p:blipFill>
          <a:blip r:embed="rId3"/>
          <a:stretch>
            <a:fillRect/>
          </a:stretch>
        </p:blipFill>
        <p:spPr>
          <a:xfrm>
            <a:off x="5074293" y="4066427"/>
            <a:ext cx="3079113" cy="2989364"/>
          </a:xfrm>
          <a:prstGeom prst="rect">
            <a:avLst/>
          </a:prstGeom>
        </p:spPr>
      </p:pic>
      <p:sp>
        <p:nvSpPr>
          <p:cNvPr id="8" name="TextBox 7">
            <a:extLst>
              <a:ext uri="{FF2B5EF4-FFF2-40B4-BE49-F238E27FC236}">
                <a16:creationId xmlns:a16="http://schemas.microsoft.com/office/drawing/2014/main" id="{2FE6A51F-436D-ED62-7D93-C9D19C0356AE}"/>
              </a:ext>
            </a:extLst>
          </p:cNvPr>
          <p:cNvSpPr txBox="1"/>
          <p:nvPr/>
        </p:nvSpPr>
        <p:spPr>
          <a:xfrm>
            <a:off x="8269942" y="103093"/>
            <a:ext cx="2575513" cy="861774"/>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1966</a:t>
            </a:r>
          </a:p>
          <a:p>
            <a:pPr algn="ctr"/>
            <a:r>
              <a:rPr lang="en-US" b="1" dirty="0">
                <a:latin typeface="Arial" panose="020B0604020202020204" pitchFamily="34" charset="0"/>
                <a:cs typeface="Arial" panose="020B0604020202020204" pitchFamily="34" charset="0"/>
              </a:rPr>
              <a:t>Page 1</a:t>
            </a:r>
          </a:p>
        </p:txBody>
      </p:sp>
      <p:sp>
        <p:nvSpPr>
          <p:cNvPr id="9" name="TextBox 8">
            <a:extLst>
              <a:ext uri="{FF2B5EF4-FFF2-40B4-BE49-F238E27FC236}">
                <a16:creationId xmlns:a16="http://schemas.microsoft.com/office/drawing/2014/main" id="{0BE99DF5-2590-E03F-E85C-1E28784EB6D9}"/>
              </a:ext>
            </a:extLst>
          </p:cNvPr>
          <p:cNvSpPr txBox="1"/>
          <p:nvPr/>
        </p:nvSpPr>
        <p:spPr>
          <a:xfrm>
            <a:off x="7479824" y="1558101"/>
            <a:ext cx="4326634" cy="830997"/>
          </a:xfrm>
          <a:prstGeom prst="rect">
            <a:avLst/>
          </a:prstGeom>
          <a:noFill/>
        </p:spPr>
        <p:txBody>
          <a:bodyPr wrap="none" rtlCol="0">
            <a:spAutoFit/>
          </a:bodyPr>
          <a:lstStyle/>
          <a:p>
            <a:pPr algn="ctr"/>
            <a:r>
              <a:rPr lang="en-US" sz="2400" b="1" dirty="0">
                <a:latin typeface="Arial" panose="020B0604020202020204" pitchFamily="34" charset="0"/>
                <a:cs typeface="Arial" panose="020B0604020202020204" pitchFamily="34" charset="0"/>
              </a:rPr>
              <a:t>President </a:t>
            </a:r>
          </a:p>
          <a:p>
            <a:pPr algn="ctr"/>
            <a:r>
              <a:rPr lang="en-US" sz="2400" b="1" dirty="0">
                <a:latin typeface="Arial" panose="020B0604020202020204" pitchFamily="34" charset="0"/>
                <a:cs typeface="Arial" panose="020B0604020202020204" pitchFamily="34" charset="0"/>
              </a:rPr>
              <a:t>Nancy Sunny Surf Ashworth</a:t>
            </a:r>
          </a:p>
        </p:txBody>
      </p:sp>
      <p:sp>
        <p:nvSpPr>
          <p:cNvPr id="2" name="TextBox 1">
            <a:extLst>
              <a:ext uri="{FF2B5EF4-FFF2-40B4-BE49-F238E27FC236}">
                <a16:creationId xmlns:a16="http://schemas.microsoft.com/office/drawing/2014/main" id="{C61B541C-D0AD-3273-FEFA-312B2651607C}"/>
              </a:ext>
            </a:extLst>
          </p:cNvPr>
          <p:cNvSpPr txBox="1"/>
          <p:nvPr/>
        </p:nvSpPr>
        <p:spPr>
          <a:xfrm>
            <a:off x="7737937" y="2747795"/>
            <a:ext cx="4200189"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Ruth Happy Hollow Hedges</a:t>
            </a:r>
          </a:p>
          <a:p>
            <a:r>
              <a:rPr lang="en-US" sz="2400" b="1" dirty="0">
                <a:latin typeface="Arial" panose="020B0604020202020204" pitchFamily="34" charset="0"/>
                <a:cs typeface="Arial" panose="020B0604020202020204" pitchFamily="34" charset="0"/>
              </a:rPr>
              <a:t>Nancy Howling Owl Ogle</a:t>
            </a:r>
          </a:p>
        </p:txBody>
      </p:sp>
      <p:sp>
        <p:nvSpPr>
          <p:cNvPr id="3" name="TextBox 2">
            <a:extLst>
              <a:ext uri="{FF2B5EF4-FFF2-40B4-BE49-F238E27FC236}">
                <a16:creationId xmlns:a16="http://schemas.microsoft.com/office/drawing/2014/main" id="{284496B6-AEE8-F509-1AA2-F2A2C4ABFA6C}"/>
              </a:ext>
            </a:extLst>
          </p:cNvPr>
          <p:cNvSpPr txBox="1"/>
          <p:nvPr/>
        </p:nvSpPr>
        <p:spPr>
          <a:xfrm>
            <a:off x="8128002" y="4284236"/>
            <a:ext cx="4063998" cy="2031325"/>
          </a:xfrm>
          <a:prstGeom prst="rect">
            <a:avLst/>
          </a:prstGeom>
          <a:noFill/>
        </p:spPr>
        <p:txBody>
          <a:bodyPr wrap="none" rtlCol="0">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Little brother, Little sister parties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All School “Spooktacular”</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Christmas Party members and</a:t>
            </a:r>
          </a:p>
          <a:p>
            <a:r>
              <a:rPr lang="en-US" b="1" dirty="0">
                <a:latin typeface="Arial" panose="020B0604020202020204" pitchFamily="34" charset="0"/>
                <a:cs typeface="Arial" panose="020B0604020202020204" pitchFamily="34" charset="0"/>
              </a:rPr>
              <a:t>     dates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Formal rush – 20 pledges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Spring Party</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Parents Breakfast</a:t>
            </a:r>
          </a:p>
        </p:txBody>
      </p:sp>
    </p:spTree>
    <p:extLst>
      <p:ext uri="{BB962C8B-B14F-4D97-AF65-F5344CB8AC3E}">
        <p14:creationId xmlns:p14="http://schemas.microsoft.com/office/powerpoint/2010/main" val="12373641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47E74C-E96D-68D5-B3D5-8021C5A18812}"/>
              </a:ext>
            </a:extLst>
          </p:cNvPr>
          <p:cNvPicPr>
            <a:picLocks noChangeAspect="1"/>
          </p:cNvPicPr>
          <p:nvPr/>
        </p:nvPicPr>
        <p:blipFill>
          <a:blip r:embed="rId2"/>
          <a:stretch>
            <a:fillRect/>
          </a:stretch>
        </p:blipFill>
        <p:spPr>
          <a:xfrm>
            <a:off x="7068430" y="2483224"/>
            <a:ext cx="5158837" cy="4329275"/>
          </a:xfrm>
          <a:prstGeom prst="rect">
            <a:avLst/>
          </a:prstGeom>
        </p:spPr>
      </p:pic>
      <p:pic>
        <p:nvPicPr>
          <p:cNvPr id="7" name="Picture 6">
            <a:extLst>
              <a:ext uri="{FF2B5EF4-FFF2-40B4-BE49-F238E27FC236}">
                <a16:creationId xmlns:a16="http://schemas.microsoft.com/office/drawing/2014/main" id="{138A716A-0AB5-566E-8B92-1D7AB19B47D0}"/>
              </a:ext>
            </a:extLst>
          </p:cNvPr>
          <p:cNvPicPr>
            <a:picLocks noChangeAspect="1"/>
          </p:cNvPicPr>
          <p:nvPr/>
        </p:nvPicPr>
        <p:blipFill>
          <a:blip r:embed="rId3"/>
          <a:srcRect l="1745" t="3585" r="4386"/>
          <a:stretch>
            <a:fillRect/>
          </a:stretch>
        </p:blipFill>
        <p:spPr>
          <a:xfrm>
            <a:off x="2" y="8967"/>
            <a:ext cx="8574739" cy="4562522"/>
          </a:xfrm>
          <a:prstGeom prst="rect">
            <a:avLst/>
          </a:prstGeom>
        </p:spPr>
      </p:pic>
      <p:sp>
        <p:nvSpPr>
          <p:cNvPr id="8" name="TextBox 7">
            <a:extLst>
              <a:ext uri="{FF2B5EF4-FFF2-40B4-BE49-F238E27FC236}">
                <a16:creationId xmlns:a16="http://schemas.microsoft.com/office/drawing/2014/main" id="{9327D3CC-C3F5-A1E6-4175-C9A0AB2DC376}"/>
              </a:ext>
            </a:extLst>
          </p:cNvPr>
          <p:cNvSpPr txBox="1"/>
          <p:nvPr/>
        </p:nvSpPr>
        <p:spPr>
          <a:xfrm>
            <a:off x="9175376" y="340659"/>
            <a:ext cx="2575513" cy="861774"/>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1966</a:t>
            </a:r>
          </a:p>
          <a:p>
            <a:pPr algn="ctr"/>
            <a:r>
              <a:rPr lang="en-US" b="1" dirty="0">
                <a:latin typeface="Arial" panose="020B0604020202020204" pitchFamily="34" charset="0"/>
                <a:cs typeface="Arial" panose="020B0604020202020204" pitchFamily="34" charset="0"/>
              </a:rPr>
              <a:t>Page 2</a:t>
            </a:r>
          </a:p>
        </p:txBody>
      </p:sp>
    </p:spTree>
    <p:extLst>
      <p:ext uri="{BB962C8B-B14F-4D97-AF65-F5344CB8AC3E}">
        <p14:creationId xmlns:p14="http://schemas.microsoft.com/office/powerpoint/2010/main" val="1575732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women in white jackets&#10;&#10;AI-generated content may be incorrect.">
            <a:extLst>
              <a:ext uri="{FF2B5EF4-FFF2-40B4-BE49-F238E27FC236}">
                <a16:creationId xmlns:a16="http://schemas.microsoft.com/office/drawing/2014/main" id="{FB2B6BCC-4318-35E3-5176-C90778E3A82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3" t="8481" r="13" b="2540"/>
          <a:stretch>
            <a:fillRect/>
          </a:stretch>
        </p:blipFill>
        <p:spPr>
          <a:xfrm>
            <a:off x="-1322" y="-4576"/>
            <a:ext cx="10283388" cy="6862575"/>
          </a:xfrm>
        </p:spPr>
      </p:pic>
      <p:sp>
        <p:nvSpPr>
          <p:cNvPr id="6" name="TextBox 5">
            <a:extLst>
              <a:ext uri="{FF2B5EF4-FFF2-40B4-BE49-F238E27FC236}">
                <a16:creationId xmlns:a16="http://schemas.microsoft.com/office/drawing/2014/main" id="{827ADBE3-5D32-8548-0DAB-B7E7BDA99384}"/>
              </a:ext>
            </a:extLst>
          </p:cNvPr>
          <p:cNvSpPr txBox="1"/>
          <p:nvPr/>
        </p:nvSpPr>
        <p:spPr>
          <a:xfrm>
            <a:off x="10327387" y="223666"/>
            <a:ext cx="1864613" cy="2554545"/>
          </a:xfrm>
          <a:prstGeom prst="rect">
            <a:avLst/>
          </a:prstGeom>
          <a:noFill/>
        </p:spPr>
        <p:txBody>
          <a:bodyPr wrap="none" rtlCol="0">
            <a:spAutoFit/>
          </a:bodyPr>
          <a:lstStyle/>
          <a:p>
            <a:r>
              <a:rPr lang="en-US" sz="4000" b="1" dirty="0">
                <a:latin typeface="Arial" panose="020B0604020202020204" pitchFamily="34" charset="0"/>
                <a:cs typeface="Arial" panose="020B0604020202020204" pitchFamily="34" charset="0"/>
              </a:rPr>
              <a:t>Zonta</a:t>
            </a:r>
          </a:p>
          <a:p>
            <a:r>
              <a:rPr lang="en-US" sz="4000" b="1" dirty="0">
                <a:latin typeface="Arial" panose="020B0604020202020204" pitchFamily="34" charset="0"/>
                <a:cs typeface="Arial" panose="020B0604020202020204" pitchFamily="34" charset="0"/>
              </a:rPr>
              <a:t>Pledge</a:t>
            </a:r>
          </a:p>
          <a:p>
            <a:r>
              <a:rPr lang="en-US" sz="4000" b="1" dirty="0">
                <a:latin typeface="Arial" panose="020B0604020202020204" pitchFamily="34" charset="0"/>
                <a:cs typeface="Arial" panose="020B0604020202020204" pitchFamily="34" charset="0"/>
              </a:rPr>
              <a:t>Class</a:t>
            </a:r>
          </a:p>
          <a:p>
            <a:r>
              <a:rPr lang="en-US" sz="4000" b="1" dirty="0">
                <a:latin typeface="Arial" panose="020B0604020202020204" pitchFamily="34" charset="0"/>
                <a:cs typeface="Arial" panose="020B0604020202020204" pitchFamily="34" charset="0"/>
              </a:rPr>
              <a:t>1966</a:t>
            </a:r>
          </a:p>
        </p:txBody>
      </p:sp>
    </p:spTree>
    <p:extLst>
      <p:ext uri="{BB962C8B-B14F-4D97-AF65-F5344CB8AC3E}">
        <p14:creationId xmlns:p14="http://schemas.microsoft.com/office/powerpoint/2010/main" val="37713624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photo description available.">
            <a:extLst>
              <a:ext uri="{FF2B5EF4-FFF2-40B4-BE49-F238E27FC236}">
                <a16:creationId xmlns:a16="http://schemas.microsoft.com/office/drawing/2014/main" id="{95A16B9A-0F83-1F4D-797E-65C1B23145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4301" y="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84D4AE-6A6B-7355-30EA-FE775AA19CE0}"/>
              </a:ext>
            </a:extLst>
          </p:cNvPr>
          <p:cNvSpPr txBox="1"/>
          <p:nvPr/>
        </p:nvSpPr>
        <p:spPr>
          <a:xfrm>
            <a:off x="68132" y="134471"/>
            <a:ext cx="3576620" cy="2523768"/>
          </a:xfrm>
          <a:prstGeom prst="rect">
            <a:avLst/>
          </a:prstGeom>
          <a:noFill/>
        </p:spPr>
        <p:txBody>
          <a:bodyPr wrap="none" rtlCol="0">
            <a:spAutoFit/>
          </a:bodyPr>
          <a:lstStyle/>
          <a:p>
            <a:r>
              <a:rPr lang="en-US" sz="3200" b="1" dirty="0">
                <a:latin typeface="Arial "/>
              </a:rPr>
              <a:t>1967 Zonta Sister</a:t>
            </a:r>
          </a:p>
          <a:p>
            <a:r>
              <a:rPr lang="en-US" b="1" dirty="0">
                <a:latin typeface="Arial "/>
              </a:rPr>
              <a:t>Marilee Mayfield Hattendorf</a:t>
            </a:r>
          </a:p>
          <a:p>
            <a:r>
              <a:rPr lang="en-US" b="1" dirty="0">
                <a:latin typeface="Arial "/>
              </a:rPr>
              <a:t>Varsity Sweetheart</a:t>
            </a:r>
          </a:p>
          <a:p>
            <a:endParaRPr lang="en-US" dirty="0"/>
          </a:p>
          <a:p>
            <a:r>
              <a:rPr lang="en-US" b="1" dirty="0" err="1">
                <a:latin typeface="Arial "/>
              </a:rPr>
              <a:t>Pauledde</a:t>
            </a:r>
            <a:r>
              <a:rPr lang="en-US" b="1" dirty="0">
                <a:latin typeface="Arial "/>
              </a:rPr>
              <a:t> Hester Plank</a:t>
            </a:r>
          </a:p>
          <a:p>
            <a:r>
              <a:rPr lang="en-US" b="1" dirty="0">
                <a:latin typeface="Arial "/>
              </a:rPr>
              <a:t>Pat Osborn</a:t>
            </a:r>
          </a:p>
          <a:p>
            <a:r>
              <a:rPr lang="en-US" b="1" dirty="0">
                <a:latin typeface="Arial "/>
              </a:rPr>
              <a:t>Diane Bateman</a:t>
            </a:r>
          </a:p>
          <a:p>
            <a:r>
              <a:rPr lang="en-US" b="1" dirty="0">
                <a:latin typeface="Arial "/>
              </a:rPr>
              <a:t>Winnie Oliver</a:t>
            </a:r>
          </a:p>
        </p:txBody>
      </p:sp>
      <p:pic>
        <p:nvPicPr>
          <p:cNvPr id="4" name="Picture 3">
            <a:extLst>
              <a:ext uri="{FF2B5EF4-FFF2-40B4-BE49-F238E27FC236}">
                <a16:creationId xmlns:a16="http://schemas.microsoft.com/office/drawing/2014/main" id="{BBDF3B8E-00FF-AE15-78F4-3765CE026C79}"/>
              </a:ext>
            </a:extLst>
          </p:cNvPr>
          <p:cNvPicPr>
            <a:picLocks noChangeAspect="1"/>
          </p:cNvPicPr>
          <p:nvPr/>
        </p:nvPicPr>
        <p:blipFill>
          <a:blip r:embed="rId3"/>
          <a:srcRect l="1462" t="1847" r="4929"/>
          <a:stretch>
            <a:fillRect/>
          </a:stretch>
        </p:blipFill>
        <p:spPr>
          <a:xfrm>
            <a:off x="8476128" y="1849911"/>
            <a:ext cx="3348317" cy="5085204"/>
          </a:xfrm>
          <a:prstGeom prst="rect">
            <a:avLst/>
          </a:prstGeom>
        </p:spPr>
      </p:pic>
    </p:spTree>
    <p:extLst>
      <p:ext uri="{BB962C8B-B14F-4D97-AF65-F5344CB8AC3E}">
        <p14:creationId xmlns:p14="http://schemas.microsoft.com/office/powerpoint/2010/main" val="4116974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34560C-B86D-03B3-F845-FEE787724385}"/>
              </a:ext>
            </a:extLst>
          </p:cNvPr>
          <p:cNvPicPr>
            <a:picLocks noChangeAspect="1"/>
          </p:cNvPicPr>
          <p:nvPr/>
        </p:nvPicPr>
        <p:blipFill>
          <a:blip r:embed="rId3"/>
          <a:stretch>
            <a:fillRect/>
          </a:stretch>
        </p:blipFill>
        <p:spPr>
          <a:xfrm>
            <a:off x="5505329" y="0"/>
            <a:ext cx="6730502" cy="6858000"/>
          </a:xfrm>
          <a:prstGeom prst="rect">
            <a:avLst/>
          </a:prstGeom>
        </p:spPr>
      </p:pic>
      <p:sp>
        <p:nvSpPr>
          <p:cNvPr id="8" name="TextBox 7">
            <a:extLst>
              <a:ext uri="{FF2B5EF4-FFF2-40B4-BE49-F238E27FC236}">
                <a16:creationId xmlns:a16="http://schemas.microsoft.com/office/drawing/2014/main" id="{39A52279-2FC8-DD41-4E2F-7213F97381FA}"/>
              </a:ext>
            </a:extLst>
          </p:cNvPr>
          <p:cNvSpPr txBox="1"/>
          <p:nvPr/>
        </p:nvSpPr>
        <p:spPr>
          <a:xfrm>
            <a:off x="1299882" y="201705"/>
            <a:ext cx="2575513" cy="830997"/>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1967</a:t>
            </a:r>
          </a:p>
          <a:p>
            <a:pPr algn="ctr"/>
            <a:r>
              <a:rPr lang="en-US" sz="1600" b="1" dirty="0">
                <a:latin typeface="Arial" panose="020B0604020202020204" pitchFamily="34" charset="0"/>
                <a:cs typeface="Arial" panose="020B0604020202020204" pitchFamily="34" charset="0"/>
              </a:rPr>
              <a:t>Page 1</a:t>
            </a:r>
          </a:p>
        </p:txBody>
      </p:sp>
      <p:sp>
        <p:nvSpPr>
          <p:cNvPr id="9" name="TextBox 8">
            <a:extLst>
              <a:ext uri="{FF2B5EF4-FFF2-40B4-BE49-F238E27FC236}">
                <a16:creationId xmlns:a16="http://schemas.microsoft.com/office/drawing/2014/main" id="{B4818119-C628-91E6-3121-4D1FD1274085}"/>
              </a:ext>
            </a:extLst>
          </p:cNvPr>
          <p:cNvSpPr txBox="1"/>
          <p:nvPr/>
        </p:nvSpPr>
        <p:spPr>
          <a:xfrm>
            <a:off x="-43835" y="1317812"/>
            <a:ext cx="5947462"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President,</a:t>
            </a:r>
          </a:p>
          <a:p>
            <a:r>
              <a:rPr lang="en-US" sz="3200" b="1" dirty="0">
                <a:latin typeface="Arial" panose="020B0604020202020204" pitchFamily="34" charset="0"/>
                <a:cs typeface="Arial" panose="020B0604020202020204" pitchFamily="34" charset="0"/>
              </a:rPr>
              <a:t>Susan Baby Beaver Beckham</a:t>
            </a:r>
          </a:p>
        </p:txBody>
      </p:sp>
      <p:pic>
        <p:nvPicPr>
          <p:cNvPr id="11" name="Picture 10">
            <a:extLst>
              <a:ext uri="{FF2B5EF4-FFF2-40B4-BE49-F238E27FC236}">
                <a16:creationId xmlns:a16="http://schemas.microsoft.com/office/drawing/2014/main" id="{8EDE8154-9630-64E8-7F39-0CF12B1A2390}"/>
              </a:ext>
            </a:extLst>
          </p:cNvPr>
          <p:cNvPicPr>
            <a:picLocks noChangeAspect="1"/>
          </p:cNvPicPr>
          <p:nvPr/>
        </p:nvPicPr>
        <p:blipFill>
          <a:blip r:embed="rId4"/>
          <a:stretch>
            <a:fillRect/>
          </a:stretch>
        </p:blipFill>
        <p:spPr>
          <a:xfrm>
            <a:off x="198535" y="3013263"/>
            <a:ext cx="5023405" cy="3767554"/>
          </a:xfrm>
          <a:prstGeom prst="rect">
            <a:avLst/>
          </a:prstGeom>
        </p:spPr>
      </p:pic>
    </p:spTree>
    <p:extLst>
      <p:ext uri="{BB962C8B-B14F-4D97-AF65-F5344CB8AC3E}">
        <p14:creationId xmlns:p14="http://schemas.microsoft.com/office/powerpoint/2010/main" val="23386271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E9EC690-3685-FD8A-0196-2073EA7ED03B}"/>
              </a:ext>
            </a:extLst>
          </p:cNvPr>
          <p:cNvPicPr>
            <a:picLocks noChangeAspect="1"/>
          </p:cNvPicPr>
          <p:nvPr/>
        </p:nvPicPr>
        <p:blipFill>
          <a:blip r:embed="rId3"/>
          <a:srcRect t="2435" b="2435"/>
          <a:stretch>
            <a:fillRect/>
          </a:stretch>
        </p:blipFill>
        <p:spPr>
          <a:xfrm>
            <a:off x="0" y="0"/>
            <a:ext cx="6696635" cy="4181894"/>
          </a:xfrm>
          <a:prstGeom prst="rect">
            <a:avLst/>
          </a:prstGeom>
        </p:spPr>
      </p:pic>
      <p:pic>
        <p:nvPicPr>
          <p:cNvPr id="5" name="Picture 4">
            <a:extLst>
              <a:ext uri="{FF2B5EF4-FFF2-40B4-BE49-F238E27FC236}">
                <a16:creationId xmlns:a16="http://schemas.microsoft.com/office/drawing/2014/main" id="{E9A76F6F-A4D6-D111-1FB2-C7435D259F4E}"/>
              </a:ext>
            </a:extLst>
          </p:cNvPr>
          <p:cNvPicPr>
            <a:picLocks noChangeAspect="1"/>
          </p:cNvPicPr>
          <p:nvPr/>
        </p:nvPicPr>
        <p:blipFill>
          <a:blip r:embed="rId4"/>
          <a:srcRect l="1476" t="4392"/>
          <a:stretch>
            <a:fillRect/>
          </a:stretch>
        </p:blipFill>
        <p:spPr>
          <a:xfrm>
            <a:off x="3213846" y="4034118"/>
            <a:ext cx="8978153" cy="2835962"/>
          </a:xfrm>
          <a:prstGeom prst="rect">
            <a:avLst/>
          </a:prstGeom>
        </p:spPr>
      </p:pic>
      <p:sp>
        <p:nvSpPr>
          <p:cNvPr id="8" name="TextBox 7">
            <a:extLst>
              <a:ext uri="{FF2B5EF4-FFF2-40B4-BE49-F238E27FC236}">
                <a16:creationId xmlns:a16="http://schemas.microsoft.com/office/drawing/2014/main" id="{DC8738B7-071D-A6EA-6C45-CAA074AF2E45}"/>
              </a:ext>
            </a:extLst>
          </p:cNvPr>
          <p:cNvSpPr txBox="1"/>
          <p:nvPr/>
        </p:nvSpPr>
        <p:spPr>
          <a:xfrm>
            <a:off x="8269941" y="327212"/>
            <a:ext cx="2575513" cy="861774"/>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1967</a:t>
            </a:r>
          </a:p>
          <a:p>
            <a:pPr algn="ctr"/>
            <a:r>
              <a:rPr lang="en-US" b="1" dirty="0">
                <a:latin typeface="Arial" panose="020B0604020202020204" pitchFamily="34" charset="0"/>
                <a:cs typeface="Arial" panose="020B0604020202020204" pitchFamily="34" charset="0"/>
              </a:rPr>
              <a:t>Page 2</a:t>
            </a:r>
          </a:p>
        </p:txBody>
      </p:sp>
      <p:sp>
        <p:nvSpPr>
          <p:cNvPr id="10" name="TextBox 9">
            <a:extLst>
              <a:ext uri="{FF2B5EF4-FFF2-40B4-BE49-F238E27FC236}">
                <a16:creationId xmlns:a16="http://schemas.microsoft.com/office/drawing/2014/main" id="{374676EC-2F29-C8C0-E46C-9F29A7A8B5DA}"/>
              </a:ext>
            </a:extLst>
          </p:cNvPr>
          <p:cNvSpPr txBox="1"/>
          <p:nvPr/>
        </p:nvSpPr>
        <p:spPr>
          <a:xfrm>
            <a:off x="5638800" y="1345932"/>
            <a:ext cx="1084731" cy="2643362"/>
          </a:xfrm>
          <a:prstGeom prst="rect">
            <a:avLst/>
          </a:prstGeom>
          <a:solidFill>
            <a:schemeClr val="bg1"/>
          </a:solidFill>
        </p:spPr>
        <p:txBody>
          <a:bodyPr wrap="square" rtlCol="0">
            <a:spAutoFit/>
          </a:bodyPr>
          <a:lstStyle/>
          <a:p>
            <a:endParaRPr lang="en-US" dirty="0"/>
          </a:p>
        </p:txBody>
      </p:sp>
      <p:sp>
        <p:nvSpPr>
          <p:cNvPr id="2" name="TextBox 1">
            <a:extLst>
              <a:ext uri="{FF2B5EF4-FFF2-40B4-BE49-F238E27FC236}">
                <a16:creationId xmlns:a16="http://schemas.microsoft.com/office/drawing/2014/main" id="{E3B97D8C-455E-8598-662E-E3AFBF157C36}"/>
              </a:ext>
            </a:extLst>
          </p:cNvPr>
          <p:cNvSpPr txBox="1"/>
          <p:nvPr/>
        </p:nvSpPr>
        <p:spPr>
          <a:xfrm>
            <a:off x="6929718" y="1604682"/>
            <a:ext cx="5025735" cy="2585323"/>
          </a:xfrm>
          <a:prstGeom prst="rect">
            <a:avLst/>
          </a:prstGeom>
          <a:noFill/>
        </p:spPr>
        <p:txBody>
          <a:bodyPr wrap="none" rtlCol="0">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Little Brothers and Little Sister Parties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Christmas Party</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Style Shows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Formal rush and 33 Pledges at Bid House</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Spring Party</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Parents Breakfast</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Club Picnic where officers installed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E6DBAA28-19A7-E37E-886B-8DDE50B26D5A}"/>
              </a:ext>
            </a:extLst>
          </p:cNvPr>
          <p:cNvSpPr txBox="1"/>
          <p:nvPr/>
        </p:nvSpPr>
        <p:spPr>
          <a:xfrm>
            <a:off x="53788" y="4474203"/>
            <a:ext cx="3121367" cy="1938992"/>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Ruth Happy Hollow </a:t>
            </a:r>
          </a:p>
          <a:p>
            <a:r>
              <a:rPr lang="en-US" sz="2400" b="1" dirty="0">
                <a:latin typeface="Arial" panose="020B0604020202020204" pitchFamily="34" charset="0"/>
                <a:cs typeface="Arial" panose="020B0604020202020204" pitchFamily="34" charset="0"/>
              </a:rPr>
              <a:t> Hedges</a:t>
            </a:r>
          </a:p>
          <a:p>
            <a:r>
              <a:rPr lang="en-US" sz="2400" b="1" dirty="0">
                <a:latin typeface="Arial" panose="020B0604020202020204" pitchFamily="34" charset="0"/>
                <a:cs typeface="Arial" panose="020B0604020202020204" pitchFamily="34" charset="0"/>
              </a:rPr>
              <a:t>Nancy Howling Owl </a:t>
            </a:r>
          </a:p>
          <a:p>
            <a:r>
              <a:rPr lang="en-US" sz="2400" b="1" dirty="0">
                <a:latin typeface="Arial" panose="020B0604020202020204" pitchFamily="34" charset="0"/>
                <a:cs typeface="Arial" panose="020B0604020202020204" pitchFamily="34" charset="0"/>
              </a:rPr>
              <a:t> Ogle</a:t>
            </a:r>
          </a:p>
        </p:txBody>
      </p:sp>
    </p:spTree>
    <p:extLst>
      <p:ext uri="{BB962C8B-B14F-4D97-AF65-F5344CB8AC3E}">
        <p14:creationId xmlns:p14="http://schemas.microsoft.com/office/powerpoint/2010/main" val="1581957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65ACEEA-7A2E-33A6-7F3C-F8503BC8B5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81816" y="-25120"/>
            <a:ext cx="8451101" cy="6475657"/>
          </a:xfrm>
          <a:prstGeom prst="rect">
            <a:avLst/>
          </a:prstGeom>
        </p:spPr>
      </p:pic>
      <p:sp>
        <p:nvSpPr>
          <p:cNvPr id="6" name="TextBox 5">
            <a:extLst>
              <a:ext uri="{FF2B5EF4-FFF2-40B4-BE49-F238E27FC236}">
                <a16:creationId xmlns:a16="http://schemas.microsoft.com/office/drawing/2014/main" id="{D7C9FB8C-2B01-F445-F5D1-B27C402334C5}"/>
              </a:ext>
            </a:extLst>
          </p:cNvPr>
          <p:cNvSpPr txBox="1"/>
          <p:nvPr/>
        </p:nvSpPr>
        <p:spPr>
          <a:xfrm>
            <a:off x="336126" y="413788"/>
            <a:ext cx="3006398" cy="2062103"/>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Pledge Class</a:t>
            </a:r>
          </a:p>
          <a:p>
            <a:pPr algn="ctr"/>
            <a:r>
              <a:rPr lang="en-US" sz="3200" b="1" dirty="0">
                <a:latin typeface="Arial" panose="020B0604020202020204" pitchFamily="34" charset="0"/>
                <a:cs typeface="Arial" panose="020B0604020202020204" pitchFamily="34" charset="0"/>
              </a:rPr>
              <a:t>35 Members</a:t>
            </a:r>
          </a:p>
          <a:p>
            <a:pPr algn="ctr"/>
            <a:r>
              <a:rPr lang="en-US" sz="3200" b="1" dirty="0">
                <a:latin typeface="Arial" panose="020B0604020202020204" pitchFamily="34" charset="0"/>
                <a:cs typeface="Arial" panose="020B0604020202020204" pitchFamily="34" charset="0"/>
              </a:rPr>
              <a:t>April 1967</a:t>
            </a:r>
          </a:p>
        </p:txBody>
      </p:sp>
      <p:pic>
        <p:nvPicPr>
          <p:cNvPr id="3" name="Picture 2">
            <a:extLst>
              <a:ext uri="{FF2B5EF4-FFF2-40B4-BE49-F238E27FC236}">
                <a16:creationId xmlns:a16="http://schemas.microsoft.com/office/drawing/2014/main" id="{244C67AA-019D-3F3D-6207-657D227098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662591">
            <a:off x="885360" y="3109965"/>
            <a:ext cx="2490735" cy="3320980"/>
          </a:xfrm>
          <a:prstGeom prst="rect">
            <a:avLst/>
          </a:prstGeom>
        </p:spPr>
      </p:pic>
      <p:pic>
        <p:nvPicPr>
          <p:cNvPr id="4" name="Picture 3">
            <a:extLst>
              <a:ext uri="{FF2B5EF4-FFF2-40B4-BE49-F238E27FC236}">
                <a16:creationId xmlns:a16="http://schemas.microsoft.com/office/drawing/2014/main" id="{896020D5-C587-C6B0-1251-04FCB114695A}"/>
              </a:ext>
            </a:extLst>
          </p:cNvPr>
          <p:cNvPicPr>
            <a:picLocks noChangeAspect="1"/>
          </p:cNvPicPr>
          <p:nvPr/>
        </p:nvPicPr>
        <p:blipFill>
          <a:blip r:embed="rId5"/>
          <a:stretch>
            <a:fillRect/>
          </a:stretch>
        </p:blipFill>
        <p:spPr>
          <a:xfrm rot="712068">
            <a:off x="9711573" y="3624051"/>
            <a:ext cx="2202054" cy="2936072"/>
          </a:xfrm>
          <a:prstGeom prst="rect">
            <a:avLst/>
          </a:prstGeom>
        </p:spPr>
      </p:pic>
      <p:sp>
        <p:nvSpPr>
          <p:cNvPr id="7" name="TextBox 6">
            <a:extLst>
              <a:ext uri="{FF2B5EF4-FFF2-40B4-BE49-F238E27FC236}">
                <a16:creationId xmlns:a16="http://schemas.microsoft.com/office/drawing/2014/main" id="{D3E3F308-91E6-4F5C-E48D-E8F338DF397D}"/>
              </a:ext>
            </a:extLst>
          </p:cNvPr>
          <p:cNvSpPr txBox="1"/>
          <p:nvPr/>
        </p:nvSpPr>
        <p:spPr>
          <a:xfrm>
            <a:off x="7425732" y="5608267"/>
            <a:ext cx="3595856" cy="646331"/>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Winnie Morning Star Oliver</a:t>
            </a:r>
          </a:p>
          <a:p>
            <a:r>
              <a:rPr lang="en-US" b="1" dirty="0">
                <a:latin typeface="Arial" panose="020B0604020202020204" pitchFamily="34" charset="0"/>
                <a:cs typeface="Arial" panose="020B0604020202020204" pitchFamily="34" charset="0"/>
              </a:rPr>
              <a:t>And Special Member Linda Fey</a:t>
            </a:r>
          </a:p>
        </p:txBody>
      </p:sp>
      <p:pic>
        <p:nvPicPr>
          <p:cNvPr id="1028" name="Picture 4" descr="May be an image of one or more people, bangs and people smiling">
            <a:extLst>
              <a:ext uri="{FF2B5EF4-FFF2-40B4-BE49-F238E27FC236}">
                <a16:creationId xmlns:a16="http://schemas.microsoft.com/office/drawing/2014/main" id="{3477F855-A043-1BE7-AFC7-704173E236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835" t="2247" r="10422"/>
          <a:stretch>
            <a:fillRect/>
          </a:stretch>
        </p:blipFill>
        <p:spPr bwMode="auto">
          <a:xfrm rot="21251650">
            <a:off x="3928904" y="3823398"/>
            <a:ext cx="2712812" cy="30346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C7CF6E2-3FE1-8F95-B8A3-393A49F90A98}"/>
              </a:ext>
            </a:extLst>
          </p:cNvPr>
          <p:cNvSpPr txBox="1"/>
          <p:nvPr/>
        </p:nvSpPr>
        <p:spPr>
          <a:xfrm>
            <a:off x="6057993" y="4124124"/>
            <a:ext cx="3476144" cy="646331"/>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Jean Never Mocks Fox Tarbell</a:t>
            </a:r>
          </a:p>
          <a:p>
            <a:r>
              <a:rPr lang="en-US" b="1" dirty="0">
                <a:latin typeface="Arial" panose="020B0604020202020204" pitchFamily="34" charset="0"/>
                <a:cs typeface="Arial" panose="020B0604020202020204" pitchFamily="34" charset="0"/>
              </a:rPr>
              <a:t>Special Member Pat Howell</a:t>
            </a:r>
          </a:p>
        </p:txBody>
      </p:sp>
    </p:spTree>
    <p:extLst>
      <p:ext uri="{BB962C8B-B14F-4D97-AF65-F5344CB8AC3E}">
        <p14:creationId xmlns:p14="http://schemas.microsoft.com/office/powerpoint/2010/main" val="224406854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08DF3FE-945A-E2C4-F506-8FFA6936B1F4}"/>
              </a:ext>
            </a:extLst>
          </p:cNvPr>
          <p:cNvSpPr txBox="1"/>
          <p:nvPr/>
        </p:nvSpPr>
        <p:spPr>
          <a:xfrm>
            <a:off x="318532" y="325369"/>
            <a:ext cx="4368602"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200" b="1" dirty="0">
                <a:latin typeface="+mj-lt"/>
                <a:ea typeface="+mj-ea"/>
                <a:cs typeface="+mj-cs"/>
              </a:rPr>
              <a:t>Induction Into ZONTA</a:t>
            </a:r>
          </a:p>
          <a:p>
            <a:pPr defTabSz="914400">
              <a:lnSpc>
                <a:spcPct val="90000"/>
              </a:lnSpc>
              <a:spcBef>
                <a:spcPct val="0"/>
              </a:spcBef>
              <a:spcAft>
                <a:spcPts val="600"/>
              </a:spcAft>
            </a:pPr>
            <a:r>
              <a:rPr lang="en-US" sz="4200" b="1" dirty="0">
                <a:latin typeface="+mj-lt"/>
                <a:ea typeface="+mj-ea"/>
                <a:cs typeface="+mj-cs"/>
              </a:rPr>
              <a:t>April 1967</a:t>
            </a:r>
          </a:p>
        </p:txBody>
      </p:sp>
      <p:sp>
        <p:nvSpPr>
          <p:cNvPr id="7" name="TextBox 6">
            <a:extLst>
              <a:ext uri="{FF2B5EF4-FFF2-40B4-BE49-F238E27FC236}">
                <a16:creationId xmlns:a16="http://schemas.microsoft.com/office/drawing/2014/main" id="{DAA60791-AF66-AF50-3E73-DFC6168B222B}"/>
              </a:ext>
            </a:extLst>
          </p:cNvPr>
          <p:cNvSpPr txBox="1"/>
          <p:nvPr/>
        </p:nvSpPr>
        <p:spPr>
          <a:xfrm>
            <a:off x="212748" y="2739644"/>
            <a:ext cx="4368602" cy="332066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200" b="1" dirty="0"/>
              <a:t>Kathy Rickety Raft Bickerstaff</a:t>
            </a:r>
          </a:p>
          <a:p>
            <a:pPr defTabSz="914400">
              <a:lnSpc>
                <a:spcPct val="90000"/>
              </a:lnSpc>
              <a:spcAft>
                <a:spcPts val="600"/>
              </a:spcAft>
            </a:pPr>
            <a:r>
              <a:rPr lang="en-US" sz="2200" b="1" dirty="0"/>
              <a:t>Married name Tall Teepee Sallee</a:t>
            </a:r>
          </a:p>
          <a:p>
            <a:pPr indent="-228600" defTabSz="914400">
              <a:lnSpc>
                <a:spcPct val="90000"/>
              </a:lnSpc>
              <a:spcAft>
                <a:spcPts val="600"/>
              </a:spcAft>
              <a:buFont typeface="Arial" panose="020B0604020202020204" pitchFamily="34" charset="0"/>
              <a:buChar char="•"/>
            </a:pPr>
            <a:r>
              <a:rPr lang="en-US" sz="2200" b="1" dirty="0"/>
              <a:t>Susie Broken Bow Barto</a:t>
            </a:r>
          </a:p>
          <a:p>
            <a:pPr indent="-228600" defTabSz="914400">
              <a:lnSpc>
                <a:spcPct val="90000"/>
              </a:lnSpc>
              <a:spcAft>
                <a:spcPts val="600"/>
              </a:spcAft>
              <a:buFont typeface="Arial" panose="020B0604020202020204" pitchFamily="34" charset="0"/>
              <a:buChar char="•"/>
            </a:pPr>
            <a:endParaRPr lang="en-US" sz="2200" b="1" dirty="0"/>
          </a:p>
          <a:p>
            <a:pPr indent="-228600" defTabSz="914400">
              <a:lnSpc>
                <a:spcPct val="90000"/>
              </a:lnSpc>
              <a:spcAft>
                <a:spcPts val="600"/>
              </a:spcAft>
              <a:buFont typeface="Arial" panose="020B0604020202020204" pitchFamily="34" charset="0"/>
              <a:buChar char="•"/>
            </a:pPr>
            <a:r>
              <a:rPr lang="en-US" sz="2200" b="1" dirty="0"/>
              <a:t>Sponsors,</a:t>
            </a:r>
          </a:p>
          <a:p>
            <a:pPr indent="-228600" defTabSz="914400">
              <a:lnSpc>
                <a:spcPct val="90000"/>
              </a:lnSpc>
              <a:spcAft>
                <a:spcPts val="600"/>
              </a:spcAft>
              <a:buFont typeface="Arial" panose="020B0604020202020204" pitchFamily="34" charset="0"/>
              <a:buChar char="•"/>
            </a:pPr>
            <a:r>
              <a:rPr lang="en-US" sz="2200" b="1" dirty="0"/>
              <a:t>Ruth Happy Hollow Hedges</a:t>
            </a:r>
          </a:p>
          <a:p>
            <a:pPr indent="-228600" defTabSz="914400">
              <a:lnSpc>
                <a:spcPct val="90000"/>
              </a:lnSpc>
              <a:spcAft>
                <a:spcPts val="600"/>
              </a:spcAft>
              <a:buFont typeface="Arial" panose="020B0604020202020204" pitchFamily="34" charset="0"/>
              <a:buChar char="•"/>
            </a:pPr>
            <a:r>
              <a:rPr lang="en-US" sz="2200" b="1" dirty="0"/>
              <a:t>Sylvia Small Chance Gantz</a:t>
            </a:r>
          </a:p>
        </p:txBody>
      </p:sp>
      <p:pic>
        <p:nvPicPr>
          <p:cNvPr id="11" name="Picture 10" descr="A group of women in white jackets&#10;&#10;AI-generated content may be incorrect.">
            <a:extLst>
              <a:ext uri="{FF2B5EF4-FFF2-40B4-BE49-F238E27FC236}">
                <a16:creationId xmlns:a16="http://schemas.microsoft.com/office/drawing/2014/main" id="{6E6F5697-F555-44B9-45D5-0BCF15E9B650}"/>
              </a:ext>
            </a:extLst>
          </p:cNvPr>
          <p:cNvPicPr>
            <a:picLocks noChangeAspect="1"/>
          </p:cNvPicPr>
          <p:nvPr/>
        </p:nvPicPr>
        <p:blipFill>
          <a:blip r:embed="rId2">
            <a:extLst>
              <a:ext uri="{28A0092B-C50C-407E-A947-70E740481C1C}">
                <a14:useLocalDpi xmlns:a14="http://schemas.microsoft.com/office/drawing/2010/main" val="0"/>
              </a:ext>
            </a:extLst>
          </a:blip>
          <a:srcRect l="3108"/>
          <a:stretch>
            <a:fillRect/>
          </a:stretch>
        </p:blipFill>
        <p:spPr>
          <a:xfrm>
            <a:off x="4567664" y="0"/>
            <a:ext cx="9750250" cy="6858000"/>
          </a:xfrm>
          <a:prstGeom prst="rect">
            <a:avLst/>
          </a:prstGeom>
        </p:spPr>
      </p:pic>
    </p:spTree>
    <p:extLst>
      <p:ext uri="{BB962C8B-B14F-4D97-AF65-F5344CB8AC3E}">
        <p14:creationId xmlns:p14="http://schemas.microsoft.com/office/powerpoint/2010/main" val="25610878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tanding in a park&#10;&#10;AI-generated content may be incorrect.">
            <a:extLst>
              <a:ext uri="{FF2B5EF4-FFF2-40B4-BE49-F238E27FC236}">
                <a16:creationId xmlns:a16="http://schemas.microsoft.com/office/drawing/2014/main" id="{721E04E9-F641-79E8-BBBA-2FCEE3350A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1705" y="-16474"/>
            <a:ext cx="9977304" cy="7482978"/>
          </a:xfrm>
        </p:spPr>
      </p:pic>
      <p:sp>
        <p:nvSpPr>
          <p:cNvPr id="6" name="TextBox 5">
            <a:extLst>
              <a:ext uri="{FF2B5EF4-FFF2-40B4-BE49-F238E27FC236}">
                <a16:creationId xmlns:a16="http://schemas.microsoft.com/office/drawing/2014/main" id="{57FCA9DA-D29B-6B82-9673-210A57D04D12}"/>
              </a:ext>
            </a:extLst>
          </p:cNvPr>
          <p:cNvSpPr txBox="1"/>
          <p:nvPr/>
        </p:nvSpPr>
        <p:spPr>
          <a:xfrm>
            <a:off x="230244" y="1013076"/>
            <a:ext cx="2121093" cy="452431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Susan</a:t>
            </a:r>
          </a:p>
          <a:p>
            <a:r>
              <a:rPr lang="en-US" sz="3200" b="1" dirty="0">
                <a:latin typeface="Arial" panose="020B0604020202020204" pitchFamily="34" charset="0"/>
                <a:cs typeface="Arial" panose="020B0604020202020204" pitchFamily="34" charset="0"/>
              </a:rPr>
              <a:t>Beckham </a:t>
            </a:r>
          </a:p>
          <a:p>
            <a:r>
              <a:rPr lang="en-US" sz="3200" b="1" dirty="0">
                <a:latin typeface="Arial" panose="020B0604020202020204" pitchFamily="34" charset="0"/>
                <a:cs typeface="Arial" panose="020B0604020202020204" pitchFamily="34" charset="0"/>
              </a:rPr>
              <a:t>Passing</a:t>
            </a:r>
          </a:p>
          <a:p>
            <a:r>
              <a:rPr lang="en-US" sz="3200" b="1" dirty="0">
                <a:latin typeface="Arial" panose="020B0604020202020204" pitchFamily="34" charset="0"/>
                <a:cs typeface="Arial" panose="020B0604020202020204" pitchFamily="34" charset="0"/>
              </a:rPr>
              <a:t>Gavel to</a:t>
            </a:r>
          </a:p>
          <a:p>
            <a:r>
              <a:rPr lang="en-US" sz="3200" b="1" dirty="0">
                <a:latin typeface="Arial" panose="020B0604020202020204" pitchFamily="34" charset="0"/>
                <a:cs typeface="Arial" panose="020B0604020202020204" pitchFamily="34" charset="0"/>
              </a:rPr>
              <a:t>Winnie</a:t>
            </a:r>
          </a:p>
          <a:p>
            <a:r>
              <a:rPr lang="en-US" sz="3200" b="1" dirty="0">
                <a:latin typeface="Arial" panose="020B0604020202020204" pitchFamily="34" charset="0"/>
                <a:cs typeface="Arial" panose="020B0604020202020204" pitchFamily="34" charset="0"/>
              </a:rPr>
              <a:t>Oliver</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May 1967</a:t>
            </a:r>
          </a:p>
          <a:p>
            <a:r>
              <a:rPr lang="en-US" sz="3200" b="1" dirty="0">
                <a:latin typeface="Arial" panose="020B0604020202020204" pitchFamily="34" charset="0"/>
                <a:cs typeface="Arial" panose="020B0604020202020204" pitchFamily="34" charset="0"/>
              </a:rPr>
              <a:t>Picnic</a:t>
            </a:r>
          </a:p>
        </p:txBody>
      </p:sp>
    </p:spTree>
    <p:extLst>
      <p:ext uri="{BB962C8B-B14F-4D97-AF65-F5344CB8AC3E}">
        <p14:creationId xmlns:p14="http://schemas.microsoft.com/office/powerpoint/2010/main" val="18308673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preview">
            <a:extLst>
              <a:ext uri="{FF2B5EF4-FFF2-40B4-BE49-F238E27FC236}">
                <a16:creationId xmlns:a16="http://schemas.microsoft.com/office/drawing/2014/main" id="{496C2D74-AAD1-4A62-BBC1-B382CDFE231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preview">
            <a:extLst>
              <a:ext uri="{FF2B5EF4-FFF2-40B4-BE49-F238E27FC236}">
                <a16:creationId xmlns:a16="http://schemas.microsoft.com/office/drawing/2014/main" id="{C5309F08-6ADD-5ECB-E9A6-9F038389D6D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descr="A group of people posing for a photo&#10;&#10;AI-generated content may be incorrect.">
            <a:extLst>
              <a:ext uri="{FF2B5EF4-FFF2-40B4-BE49-F238E27FC236}">
                <a16:creationId xmlns:a16="http://schemas.microsoft.com/office/drawing/2014/main" id="{66EFC9D9-A017-916A-16FD-A3D3F33A0E29}"/>
              </a:ext>
            </a:extLst>
          </p:cNvPr>
          <p:cNvPicPr>
            <a:picLocks noChangeAspect="1"/>
          </p:cNvPicPr>
          <p:nvPr/>
        </p:nvPicPr>
        <p:blipFill>
          <a:blip r:embed="rId2">
            <a:extLst>
              <a:ext uri="{28A0092B-C50C-407E-A947-70E740481C1C}">
                <a14:useLocalDpi xmlns:a14="http://schemas.microsoft.com/office/drawing/2010/main" val="0"/>
              </a:ext>
            </a:extLst>
          </a:blip>
          <a:srcRect l="2111" t="2127" r="2120" b="15236"/>
          <a:stretch>
            <a:fillRect/>
          </a:stretch>
        </p:blipFill>
        <p:spPr>
          <a:xfrm>
            <a:off x="2075140" y="29367"/>
            <a:ext cx="10600898" cy="6860478"/>
          </a:xfrm>
          <a:prstGeom prst="rect">
            <a:avLst/>
          </a:prstGeom>
        </p:spPr>
      </p:pic>
      <p:sp>
        <p:nvSpPr>
          <p:cNvPr id="8" name="TextBox 7">
            <a:extLst>
              <a:ext uri="{FF2B5EF4-FFF2-40B4-BE49-F238E27FC236}">
                <a16:creationId xmlns:a16="http://schemas.microsoft.com/office/drawing/2014/main" id="{FDCFEA11-5134-8384-1130-BB16FD0708FF}"/>
              </a:ext>
            </a:extLst>
          </p:cNvPr>
          <p:cNvSpPr txBox="1"/>
          <p:nvPr/>
        </p:nvSpPr>
        <p:spPr>
          <a:xfrm>
            <a:off x="0" y="71259"/>
            <a:ext cx="1922321" cy="3393237"/>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 ZONTA</a:t>
            </a:r>
          </a:p>
          <a:p>
            <a:r>
              <a:rPr lang="en-US" sz="3200" b="1" dirty="0">
                <a:latin typeface="Arial" panose="020B0604020202020204" pitchFamily="34" charset="0"/>
                <a:cs typeface="Arial" panose="020B0604020202020204" pitchFamily="34" charset="0"/>
              </a:rPr>
              <a:t>  1968</a:t>
            </a:r>
          </a:p>
          <a:p>
            <a:endParaRPr lang="en-US" sz="105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President,</a:t>
            </a:r>
          </a:p>
          <a:p>
            <a:r>
              <a:rPr lang="en-US" sz="2800" b="1" dirty="0">
                <a:latin typeface="Arial" panose="020B0604020202020204" pitchFamily="34" charset="0"/>
                <a:cs typeface="Arial" panose="020B0604020202020204" pitchFamily="34" charset="0"/>
              </a:rPr>
              <a:t>Winnie</a:t>
            </a:r>
          </a:p>
          <a:p>
            <a:r>
              <a:rPr lang="en-US" sz="2800" b="1" dirty="0">
                <a:latin typeface="Arial" panose="020B0604020202020204" pitchFamily="34" charset="0"/>
                <a:cs typeface="Arial" panose="020B0604020202020204" pitchFamily="34" charset="0"/>
              </a:rPr>
              <a:t>Morning</a:t>
            </a:r>
          </a:p>
          <a:p>
            <a:r>
              <a:rPr lang="en-US" sz="2800" b="1" dirty="0">
                <a:latin typeface="Arial" panose="020B0604020202020204" pitchFamily="34" charset="0"/>
                <a:cs typeface="Arial" panose="020B0604020202020204" pitchFamily="34" charset="0"/>
              </a:rPr>
              <a:t>Star</a:t>
            </a:r>
          </a:p>
          <a:p>
            <a:r>
              <a:rPr lang="en-US" sz="2800" b="1" dirty="0">
                <a:latin typeface="Arial" panose="020B0604020202020204" pitchFamily="34" charset="0"/>
                <a:cs typeface="Arial" panose="020B0604020202020204" pitchFamily="34" charset="0"/>
              </a:rPr>
              <a:t>Oliver</a:t>
            </a:r>
          </a:p>
        </p:txBody>
      </p:sp>
      <p:sp>
        <p:nvSpPr>
          <p:cNvPr id="2" name="TextBox 1">
            <a:extLst>
              <a:ext uri="{FF2B5EF4-FFF2-40B4-BE49-F238E27FC236}">
                <a16:creationId xmlns:a16="http://schemas.microsoft.com/office/drawing/2014/main" id="{EFADC9BD-5974-0552-1CF6-0D9E70835891}"/>
              </a:ext>
            </a:extLst>
          </p:cNvPr>
          <p:cNvSpPr txBox="1"/>
          <p:nvPr/>
        </p:nvSpPr>
        <p:spPr>
          <a:xfrm>
            <a:off x="0" y="3648499"/>
            <a:ext cx="2236510" cy="3139321"/>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Sponsors,</a:t>
            </a:r>
          </a:p>
          <a:p>
            <a:r>
              <a:rPr lang="en-US" b="1" dirty="0">
                <a:latin typeface="Arial" panose="020B0604020202020204" pitchFamily="34" charset="0"/>
                <a:cs typeface="Arial" panose="020B0604020202020204" pitchFamily="34" charset="0"/>
              </a:rPr>
              <a:t>Betty </a:t>
            </a:r>
            <a:r>
              <a:rPr lang="en-US" b="1" dirty="0" err="1">
                <a:latin typeface="Arial" panose="020B0604020202020204" pitchFamily="34" charset="0"/>
                <a:cs typeface="Arial" panose="020B0604020202020204" pitchFamily="34" charset="0"/>
              </a:rPr>
              <a:t>Watchum</a:t>
            </a:r>
            <a:r>
              <a:rPr lang="en-US" b="1"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Wadum Wampum</a:t>
            </a:r>
          </a:p>
          <a:p>
            <a:r>
              <a:rPr lang="en-US" b="1" dirty="0">
                <a:latin typeface="Arial" panose="020B0604020202020204" pitchFamily="34" charset="0"/>
                <a:cs typeface="Arial" panose="020B0604020202020204" pitchFamily="34" charset="0"/>
              </a:rPr>
              <a:t>Wolfe</a:t>
            </a:r>
          </a:p>
          <a:p>
            <a:r>
              <a:rPr lang="en-US" b="1" dirty="0">
                <a:latin typeface="Arial" panose="020B0604020202020204" pitchFamily="34" charset="0"/>
                <a:cs typeface="Arial" panose="020B0604020202020204" pitchFamily="34" charset="0"/>
              </a:rPr>
              <a:t>Ruth Happy </a:t>
            </a:r>
          </a:p>
          <a:p>
            <a:r>
              <a:rPr lang="en-US" b="1" dirty="0">
                <a:latin typeface="Arial" panose="020B0604020202020204" pitchFamily="34" charset="0"/>
                <a:cs typeface="Arial" panose="020B0604020202020204" pitchFamily="34" charset="0"/>
              </a:rPr>
              <a:t>Hollow Hedges</a:t>
            </a:r>
          </a:p>
          <a:p>
            <a:r>
              <a:rPr lang="en-US" b="1" dirty="0">
                <a:latin typeface="Arial" panose="020B0604020202020204" pitchFamily="34" charset="0"/>
                <a:cs typeface="Arial" panose="020B0604020202020204" pitchFamily="34" charset="0"/>
              </a:rPr>
              <a:t>Annabelle Blazing </a:t>
            </a:r>
          </a:p>
          <a:p>
            <a:r>
              <a:rPr lang="en-US" b="1" dirty="0">
                <a:latin typeface="Arial" panose="020B0604020202020204" pitchFamily="34" charset="0"/>
                <a:cs typeface="Arial" panose="020B0604020202020204" pitchFamily="34" charset="0"/>
              </a:rPr>
              <a:t>Birch Baker</a:t>
            </a:r>
          </a:p>
          <a:p>
            <a:r>
              <a:rPr lang="en-US" b="1" dirty="0">
                <a:latin typeface="Arial" panose="020B0604020202020204" pitchFamily="34" charset="0"/>
                <a:cs typeface="Arial" panose="020B0604020202020204" pitchFamily="34" charset="0"/>
              </a:rPr>
              <a:t>Nancy Howling</a:t>
            </a:r>
          </a:p>
          <a:p>
            <a:r>
              <a:rPr lang="en-US" b="1" dirty="0">
                <a:latin typeface="Arial" panose="020B0604020202020204" pitchFamily="34" charset="0"/>
                <a:cs typeface="Arial" panose="020B0604020202020204" pitchFamily="34" charset="0"/>
              </a:rPr>
              <a:t>Owl Ogle</a:t>
            </a:r>
          </a:p>
          <a:p>
            <a:endParaRPr lang="en-US" dirty="0"/>
          </a:p>
        </p:txBody>
      </p:sp>
    </p:spTree>
    <p:extLst>
      <p:ext uri="{BB962C8B-B14F-4D97-AF65-F5344CB8AC3E}">
        <p14:creationId xmlns:p14="http://schemas.microsoft.com/office/powerpoint/2010/main" val="145569171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book with text and pictures of people&#10;&#10;AI-generated content may be incorrect.">
            <a:extLst>
              <a:ext uri="{FF2B5EF4-FFF2-40B4-BE49-F238E27FC236}">
                <a16:creationId xmlns:a16="http://schemas.microsoft.com/office/drawing/2014/main" id="{986FBB07-B122-8A88-1206-776D946DAD07}"/>
              </a:ext>
            </a:extLst>
          </p:cNvPr>
          <p:cNvPicPr>
            <a:picLocks noChangeAspect="1"/>
          </p:cNvPicPr>
          <p:nvPr/>
        </p:nvPicPr>
        <p:blipFill>
          <a:blip r:embed="rId2">
            <a:extLst>
              <a:ext uri="{28A0092B-C50C-407E-A947-70E740481C1C}">
                <a14:useLocalDpi xmlns:a14="http://schemas.microsoft.com/office/drawing/2010/main" val="0"/>
              </a:ext>
            </a:extLst>
          </a:blip>
          <a:srcRect l="41555" r="16963"/>
          <a:stretch>
            <a:fillRect/>
          </a:stretch>
        </p:blipFill>
        <p:spPr>
          <a:xfrm rot="5400000">
            <a:off x="2016912" y="-829226"/>
            <a:ext cx="4992136" cy="9025960"/>
          </a:xfrm>
          <a:prstGeom prst="rect">
            <a:avLst/>
          </a:prstGeom>
        </p:spPr>
      </p:pic>
      <p:pic>
        <p:nvPicPr>
          <p:cNvPr id="5" name="Picture 4" descr="A black shirt with white embroidery&#10;&#10;AI-generated content may be incorrect.">
            <a:extLst>
              <a:ext uri="{FF2B5EF4-FFF2-40B4-BE49-F238E27FC236}">
                <a16:creationId xmlns:a16="http://schemas.microsoft.com/office/drawing/2014/main" id="{00F87A97-D0EC-4971-578B-A4F1A8A9CD2C}"/>
              </a:ext>
            </a:extLst>
          </p:cNvPr>
          <p:cNvPicPr>
            <a:picLocks noChangeAspect="1"/>
          </p:cNvPicPr>
          <p:nvPr/>
        </p:nvPicPr>
        <p:blipFill>
          <a:blip r:embed="rId3">
            <a:extLst>
              <a:ext uri="{28A0092B-C50C-407E-A947-70E740481C1C}">
                <a14:useLocalDpi xmlns:a14="http://schemas.microsoft.com/office/drawing/2010/main" val="0"/>
              </a:ext>
            </a:extLst>
          </a:blip>
          <a:srcRect l="14509" t="36551" r="8812"/>
          <a:stretch>
            <a:fillRect/>
          </a:stretch>
        </p:blipFill>
        <p:spPr>
          <a:xfrm>
            <a:off x="1" y="13201"/>
            <a:ext cx="1574112" cy="1736696"/>
          </a:xfrm>
          <a:prstGeom prst="rect">
            <a:avLst/>
          </a:prstGeom>
        </p:spPr>
      </p:pic>
      <p:pic>
        <p:nvPicPr>
          <p:cNvPr id="8" name="Picture 7" descr="A gold chain with a pin on it&#10;&#10;AI-generated content may be incorrect.">
            <a:extLst>
              <a:ext uri="{FF2B5EF4-FFF2-40B4-BE49-F238E27FC236}">
                <a16:creationId xmlns:a16="http://schemas.microsoft.com/office/drawing/2014/main" id="{0E03E0CA-EED4-0D76-AAA7-8A4CA9186D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8765" y="328300"/>
            <a:ext cx="3105764" cy="4146356"/>
          </a:xfrm>
          <a:prstGeom prst="rect">
            <a:avLst/>
          </a:prstGeom>
        </p:spPr>
      </p:pic>
      <p:sp>
        <p:nvSpPr>
          <p:cNvPr id="4" name="TextBox 3">
            <a:extLst>
              <a:ext uri="{FF2B5EF4-FFF2-40B4-BE49-F238E27FC236}">
                <a16:creationId xmlns:a16="http://schemas.microsoft.com/office/drawing/2014/main" id="{71D6BFD5-F419-4747-A657-8A39D5407F5B}"/>
              </a:ext>
            </a:extLst>
          </p:cNvPr>
          <p:cNvSpPr txBox="1"/>
          <p:nvPr/>
        </p:nvSpPr>
        <p:spPr>
          <a:xfrm>
            <a:off x="4205575" y="1673280"/>
            <a:ext cx="697627" cy="369332"/>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1968</a:t>
            </a:r>
          </a:p>
        </p:txBody>
      </p:sp>
    </p:spTree>
    <p:extLst>
      <p:ext uri="{BB962C8B-B14F-4D97-AF65-F5344CB8AC3E}">
        <p14:creationId xmlns:p14="http://schemas.microsoft.com/office/powerpoint/2010/main" val="4304698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shirt with a paddle and a picture frame&#10;&#10;AI-generated content may be incorrect.">
            <a:extLst>
              <a:ext uri="{FF2B5EF4-FFF2-40B4-BE49-F238E27FC236}">
                <a16:creationId xmlns:a16="http://schemas.microsoft.com/office/drawing/2014/main" id="{E7F6AAC0-83BC-27B4-7572-8CD66DF59D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4812" y="0"/>
            <a:ext cx="9118881" cy="6839161"/>
          </a:xfrm>
          <a:prstGeom prst="rect">
            <a:avLst/>
          </a:prstGeom>
        </p:spPr>
      </p:pic>
      <p:sp>
        <p:nvSpPr>
          <p:cNvPr id="4" name="TextBox 3">
            <a:extLst>
              <a:ext uri="{FF2B5EF4-FFF2-40B4-BE49-F238E27FC236}">
                <a16:creationId xmlns:a16="http://schemas.microsoft.com/office/drawing/2014/main" id="{76E8CBDE-0CDB-4E0D-626F-C7FAFBB705A4}"/>
              </a:ext>
            </a:extLst>
          </p:cNvPr>
          <p:cNvSpPr txBox="1"/>
          <p:nvPr/>
        </p:nvSpPr>
        <p:spPr>
          <a:xfrm>
            <a:off x="68660" y="226087"/>
            <a:ext cx="4716356" cy="255454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1968</a:t>
            </a:r>
          </a:p>
          <a:p>
            <a:r>
              <a:rPr lang="en-US" sz="3200" b="1" dirty="0">
                <a:latin typeface="Arial" panose="020B0604020202020204" pitchFamily="34" charset="0"/>
                <a:cs typeface="Arial" panose="020B0604020202020204" pitchFamily="34" charset="0"/>
              </a:rPr>
              <a:t>Mini Gallon Allen</a:t>
            </a:r>
          </a:p>
          <a:p>
            <a:r>
              <a:rPr lang="en-US" sz="3200" b="1" dirty="0">
                <a:latin typeface="Arial" panose="020B0604020202020204" pitchFamily="34" charset="0"/>
                <a:cs typeface="Arial" panose="020B0604020202020204" pitchFamily="34" charset="0"/>
              </a:rPr>
              <a:t>Membership Certificate</a:t>
            </a:r>
          </a:p>
          <a:p>
            <a:r>
              <a:rPr lang="en-US" sz="3200" b="1" dirty="0">
                <a:latin typeface="Arial" panose="020B0604020202020204" pitchFamily="34" charset="0"/>
                <a:cs typeface="Arial" panose="020B0604020202020204" pitchFamily="34" charset="0"/>
              </a:rPr>
              <a:t>Howard’s Heroines</a:t>
            </a:r>
          </a:p>
          <a:p>
            <a:r>
              <a:rPr lang="en-US" sz="3200" b="1" dirty="0">
                <a:latin typeface="Arial" panose="020B0604020202020204" pitchFamily="34" charset="0"/>
                <a:cs typeface="Arial" panose="020B0604020202020204" pitchFamily="34" charset="0"/>
              </a:rPr>
              <a:t>23 Pledges</a:t>
            </a:r>
          </a:p>
        </p:txBody>
      </p:sp>
      <p:pic>
        <p:nvPicPr>
          <p:cNvPr id="2" name="Picture 1">
            <a:extLst>
              <a:ext uri="{FF2B5EF4-FFF2-40B4-BE49-F238E27FC236}">
                <a16:creationId xmlns:a16="http://schemas.microsoft.com/office/drawing/2014/main" id="{0747ABD5-D524-80A3-F2BD-B11E3868A7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529434">
            <a:off x="249028" y="2885433"/>
            <a:ext cx="4355620" cy="3266715"/>
          </a:xfrm>
          <a:prstGeom prst="rect">
            <a:avLst/>
          </a:prstGeom>
        </p:spPr>
      </p:pic>
    </p:spTree>
    <p:extLst>
      <p:ext uri="{BB962C8B-B14F-4D97-AF65-F5344CB8AC3E}">
        <p14:creationId xmlns:p14="http://schemas.microsoft.com/office/powerpoint/2010/main" val="135585268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llage of several people&#10;&#10;AI-generated content may be incorrect.">
            <a:extLst>
              <a:ext uri="{FF2B5EF4-FFF2-40B4-BE49-F238E27FC236}">
                <a16:creationId xmlns:a16="http://schemas.microsoft.com/office/drawing/2014/main" id="{9BDC71B8-E7F6-41FD-3802-D6107BD41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9750" y="0"/>
            <a:ext cx="8572500" cy="6858000"/>
          </a:xfrm>
          <a:prstGeom prst="rect">
            <a:avLst/>
          </a:prstGeom>
        </p:spPr>
      </p:pic>
    </p:spTree>
    <p:extLst>
      <p:ext uri="{BB962C8B-B14F-4D97-AF65-F5344CB8AC3E}">
        <p14:creationId xmlns:p14="http://schemas.microsoft.com/office/powerpoint/2010/main" val="43672629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posing for a photo&#10;&#10;AI-generated content may be incorrect.">
            <a:extLst>
              <a:ext uri="{FF2B5EF4-FFF2-40B4-BE49-F238E27FC236}">
                <a16:creationId xmlns:a16="http://schemas.microsoft.com/office/drawing/2014/main" id="{B35544BF-A829-5BFC-1BB9-CFE9BB6F0BA8}"/>
              </a:ext>
            </a:extLst>
          </p:cNvPr>
          <p:cNvPicPr>
            <a:picLocks noChangeAspect="1"/>
          </p:cNvPicPr>
          <p:nvPr/>
        </p:nvPicPr>
        <p:blipFill>
          <a:blip r:embed="rId3">
            <a:extLst>
              <a:ext uri="{28A0092B-C50C-407E-A947-70E740481C1C}">
                <a14:useLocalDpi xmlns:a14="http://schemas.microsoft.com/office/drawing/2010/main" val="0"/>
              </a:ext>
            </a:extLst>
          </a:blip>
          <a:srcRect l="3822" t="8791" r="5555"/>
          <a:stretch>
            <a:fillRect/>
          </a:stretch>
        </p:blipFill>
        <p:spPr>
          <a:xfrm>
            <a:off x="3222" y="-5018"/>
            <a:ext cx="4642461" cy="4672485"/>
          </a:xfrm>
          <a:prstGeom prst="rect">
            <a:avLst/>
          </a:prstGeom>
        </p:spPr>
      </p:pic>
      <p:pic>
        <p:nvPicPr>
          <p:cNvPr id="9" name="Picture 8" descr="A group of people posing for a photo&#10;&#10;AI-generated content may be incorrect.">
            <a:extLst>
              <a:ext uri="{FF2B5EF4-FFF2-40B4-BE49-F238E27FC236}">
                <a16:creationId xmlns:a16="http://schemas.microsoft.com/office/drawing/2014/main" id="{B30C6044-ADD4-3ECD-D071-885DE8D9CD1B}"/>
              </a:ext>
            </a:extLst>
          </p:cNvPr>
          <p:cNvPicPr>
            <a:picLocks noChangeAspect="1"/>
          </p:cNvPicPr>
          <p:nvPr/>
        </p:nvPicPr>
        <p:blipFill>
          <a:blip r:embed="rId4">
            <a:extLst>
              <a:ext uri="{28A0092B-C50C-407E-A947-70E740481C1C}">
                <a14:useLocalDpi xmlns:a14="http://schemas.microsoft.com/office/drawing/2010/main" val="0"/>
              </a:ext>
            </a:extLst>
          </a:blip>
          <a:srcRect l="2401" t="18462" b="5128"/>
          <a:stretch>
            <a:fillRect/>
          </a:stretch>
        </p:blipFill>
        <p:spPr>
          <a:xfrm>
            <a:off x="3426488" y="3255666"/>
            <a:ext cx="6667939" cy="4094704"/>
          </a:xfrm>
          <a:prstGeom prst="rect">
            <a:avLst/>
          </a:prstGeom>
        </p:spPr>
      </p:pic>
      <p:pic>
        <p:nvPicPr>
          <p:cNvPr id="5" name="Picture 4" descr="A group of people posing for a photo&#10;&#10;AI-generated content may be incorrect.">
            <a:extLst>
              <a:ext uri="{FF2B5EF4-FFF2-40B4-BE49-F238E27FC236}">
                <a16:creationId xmlns:a16="http://schemas.microsoft.com/office/drawing/2014/main" id="{65023E9B-EB29-FB19-C39F-F5AE47D527AC}"/>
              </a:ext>
            </a:extLst>
          </p:cNvPr>
          <p:cNvPicPr>
            <a:picLocks noChangeAspect="1"/>
          </p:cNvPicPr>
          <p:nvPr/>
        </p:nvPicPr>
        <p:blipFill>
          <a:blip r:embed="rId5">
            <a:extLst>
              <a:ext uri="{28A0092B-C50C-407E-A947-70E740481C1C}">
                <a14:useLocalDpi xmlns:a14="http://schemas.microsoft.com/office/drawing/2010/main" val="0"/>
              </a:ext>
            </a:extLst>
          </a:blip>
          <a:srcRect l="110" t="5874" r="6615" b="12035"/>
          <a:stretch>
            <a:fillRect/>
          </a:stretch>
        </p:blipFill>
        <p:spPr>
          <a:xfrm>
            <a:off x="8104857" y="0"/>
            <a:ext cx="4220321" cy="4287722"/>
          </a:xfrm>
          <a:prstGeom prst="rect">
            <a:avLst/>
          </a:prstGeom>
        </p:spPr>
      </p:pic>
      <p:sp>
        <p:nvSpPr>
          <p:cNvPr id="10" name="TextBox 9">
            <a:extLst>
              <a:ext uri="{FF2B5EF4-FFF2-40B4-BE49-F238E27FC236}">
                <a16:creationId xmlns:a16="http://schemas.microsoft.com/office/drawing/2014/main" id="{68D67BBE-7EB3-4F49-5302-8656FBBF61D7}"/>
              </a:ext>
            </a:extLst>
          </p:cNvPr>
          <p:cNvSpPr txBox="1"/>
          <p:nvPr/>
        </p:nvSpPr>
        <p:spPr>
          <a:xfrm>
            <a:off x="3848518" y="85411"/>
            <a:ext cx="4705134" cy="1569660"/>
          </a:xfrm>
          <a:prstGeom prst="rect">
            <a:avLst/>
          </a:prstGeom>
          <a:noFill/>
        </p:spPr>
        <p:txBody>
          <a:bodyPr wrap="none" rtlCol="0">
            <a:spAutoFit/>
          </a:bodyPr>
          <a:lstStyle/>
          <a:p>
            <a:r>
              <a:rPr lang="en-US" sz="4800" b="1" dirty="0">
                <a:latin typeface="Arial" panose="020B0604020202020204" pitchFamily="34" charset="0"/>
                <a:cs typeface="Arial" panose="020B0604020202020204" pitchFamily="34" charset="0"/>
              </a:rPr>
              <a:t>The Body Shop</a:t>
            </a:r>
          </a:p>
          <a:p>
            <a:pPr algn="ctr"/>
            <a:r>
              <a:rPr lang="en-US" sz="4800" b="1" dirty="0">
                <a:latin typeface="Arial" panose="020B0604020202020204" pitchFamily="34" charset="0"/>
                <a:cs typeface="Arial" panose="020B0604020202020204" pitchFamily="34" charset="0"/>
              </a:rPr>
              <a:t>1969</a:t>
            </a:r>
          </a:p>
        </p:txBody>
      </p:sp>
      <p:sp>
        <p:nvSpPr>
          <p:cNvPr id="11" name="TextBox 10">
            <a:extLst>
              <a:ext uri="{FF2B5EF4-FFF2-40B4-BE49-F238E27FC236}">
                <a16:creationId xmlns:a16="http://schemas.microsoft.com/office/drawing/2014/main" id="{293FFB46-C24B-3482-87FA-640BE0BD283D}"/>
              </a:ext>
            </a:extLst>
          </p:cNvPr>
          <p:cNvSpPr txBox="1"/>
          <p:nvPr/>
        </p:nvSpPr>
        <p:spPr>
          <a:xfrm>
            <a:off x="8080352" y="3014234"/>
            <a:ext cx="4301177" cy="1200329"/>
          </a:xfrm>
          <a:prstGeom prst="rect">
            <a:avLst/>
          </a:prstGeom>
          <a:noFill/>
        </p:spPr>
        <p:txBody>
          <a:bodyPr wrap="none" rtlCol="0">
            <a:spAutoFit/>
          </a:bodyPr>
          <a:lstStyle/>
          <a:p>
            <a:r>
              <a:rPr lang="en-US" b="1" dirty="0" err="1">
                <a:latin typeface="Arial" panose="020B0604020202020204" pitchFamily="34" charset="0"/>
                <a:cs typeface="Arial" panose="020B0604020202020204" pitchFamily="34" charset="0"/>
              </a:rPr>
              <a:t>Lerleen</a:t>
            </a:r>
            <a:r>
              <a:rPr lang="en-US" b="1" dirty="0">
                <a:latin typeface="Arial" panose="020B0604020202020204" pitchFamily="34" charset="0"/>
                <a:cs typeface="Arial" panose="020B0604020202020204" pitchFamily="34" charset="0"/>
              </a:rPr>
              <a:t> Williams, Janet Holcomb, </a:t>
            </a:r>
          </a:p>
          <a:p>
            <a:r>
              <a:rPr lang="en-US" b="1" dirty="0">
                <a:latin typeface="Arial" panose="020B0604020202020204" pitchFamily="34" charset="0"/>
                <a:cs typeface="Arial" panose="020B0604020202020204" pitchFamily="34" charset="0"/>
              </a:rPr>
              <a:t>Ginny </a:t>
            </a:r>
            <a:r>
              <a:rPr lang="en-US" b="1" dirty="0" err="1">
                <a:latin typeface="Arial" panose="020B0604020202020204" pitchFamily="34" charset="0"/>
                <a:cs typeface="Arial" panose="020B0604020202020204" pitchFamily="34" charset="0"/>
              </a:rPr>
              <a:t>Sielert</a:t>
            </a:r>
            <a:r>
              <a:rPr lang="en-US" b="1" dirty="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Linda Ireland, Melyna Rogalla, Margie</a:t>
            </a:r>
          </a:p>
          <a:p>
            <a:r>
              <a:rPr lang="en-US" b="1" dirty="0">
                <a:latin typeface="Arial" panose="020B0604020202020204" pitchFamily="34" charset="0"/>
                <a:cs typeface="Arial" panose="020B0604020202020204" pitchFamily="34" charset="0"/>
              </a:rPr>
              <a:t> Dorman</a:t>
            </a:r>
          </a:p>
        </p:txBody>
      </p:sp>
      <p:sp>
        <p:nvSpPr>
          <p:cNvPr id="12" name="TextBox 11">
            <a:extLst>
              <a:ext uri="{FF2B5EF4-FFF2-40B4-BE49-F238E27FC236}">
                <a16:creationId xmlns:a16="http://schemas.microsoft.com/office/drawing/2014/main" id="{92C815C9-6B80-87A0-E055-476ACBE94A67}"/>
              </a:ext>
            </a:extLst>
          </p:cNvPr>
          <p:cNvSpPr txBox="1"/>
          <p:nvPr/>
        </p:nvSpPr>
        <p:spPr>
          <a:xfrm>
            <a:off x="4566978" y="2893925"/>
            <a:ext cx="3621441"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ZONTA girls and Little Brothers</a:t>
            </a:r>
          </a:p>
        </p:txBody>
      </p:sp>
      <p:sp>
        <p:nvSpPr>
          <p:cNvPr id="13" name="TextBox 12">
            <a:extLst>
              <a:ext uri="{FF2B5EF4-FFF2-40B4-BE49-F238E27FC236}">
                <a16:creationId xmlns:a16="http://schemas.microsoft.com/office/drawing/2014/main" id="{DE4CE84B-74A5-3997-1CFC-2982C58118E1}"/>
              </a:ext>
            </a:extLst>
          </p:cNvPr>
          <p:cNvSpPr txBox="1"/>
          <p:nvPr/>
        </p:nvSpPr>
        <p:spPr>
          <a:xfrm>
            <a:off x="3441560" y="6124471"/>
            <a:ext cx="6710042" cy="646331"/>
          </a:xfrm>
          <a:prstGeom prst="rect">
            <a:avLst/>
          </a:prstGeom>
          <a:noFill/>
        </p:spPr>
        <p:txBody>
          <a:bodyPr wrap="none" rtlCol="0">
            <a:spAutoFit/>
          </a:bodyPr>
          <a:lstStyle/>
          <a:p>
            <a:r>
              <a:rPr lang="en-US" b="1" dirty="0" err="1">
                <a:solidFill>
                  <a:srgbClr val="FF0000"/>
                </a:solidFill>
                <a:latin typeface="Arial" panose="020B0604020202020204" pitchFamily="34" charset="0"/>
                <a:cs typeface="Arial" panose="020B0604020202020204" pitchFamily="34" charset="0"/>
              </a:rPr>
              <a:t>Lerleen</a:t>
            </a:r>
            <a:r>
              <a:rPr lang="en-US" b="1" dirty="0">
                <a:solidFill>
                  <a:srgbClr val="FF0000"/>
                </a:solidFill>
                <a:latin typeface="Arial" panose="020B0604020202020204" pitchFamily="34" charset="0"/>
                <a:cs typeface="Arial" panose="020B0604020202020204" pitchFamily="34" charset="0"/>
              </a:rPr>
              <a:t> Williams, Kathy Bickerstaff, Margie Dorman, Becky </a:t>
            </a:r>
          </a:p>
          <a:p>
            <a:r>
              <a:rPr lang="en-US" b="1" dirty="0" err="1">
                <a:solidFill>
                  <a:srgbClr val="FF0000"/>
                </a:solidFill>
                <a:latin typeface="Arial" panose="020B0604020202020204" pitchFamily="34" charset="0"/>
                <a:cs typeface="Arial" panose="020B0604020202020204" pitchFamily="34" charset="0"/>
              </a:rPr>
              <a:t>Ruthland</a:t>
            </a:r>
            <a:endParaRPr lang="en-US" b="1" dirty="0">
              <a:solidFill>
                <a:srgbClr val="FF0000"/>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D4AA17C0-9EE4-4963-5912-A3FE892B0269}"/>
              </a:ext>
            </a:extLst>
          </p:cNvPr>
          <p:cNvSpPr txBox="1"/>
          <p:nvPr/>
        </p:nvSpPr>
        <p:spPr>
          <a:xfrm>
            <a:off x="447152" y="4883499"/>
            <a:ext cx="1979966"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ZONTA Girl Fun!</a:t>
            </a:r>
          </a:p>
        </p:txBody>
      </p:sp>
      <p:sp>
        <p:nvSpPr>
          <p:cNvPr id="2" name="TextBox 1">
            <a:extLst>
              <a:ext uri="{FF2B5EF4-FFF2-40B4-BE49-F238E27FC236}">
                <a16:creationId xmlns:a16="http://schemas.microsoft.com/office/drawing/2014/main" id="{45513D76-508C-5EBF-1667-EFEE2B2947C6}"/>
              </a:ext>
            </a:extLst>
          </p:cNvPr>
          <p:cNvSpPr txBox="1"/>
          <p:nvPr/>
        </p:nvSpPr>
        <p:spPr>
          <a:xfrm>
            <a:off x="4938842" y="1754305"/>
            <a:ext cx="2877711"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Zonta House off campus</a:t>
            </a:r>
          </a:p>
        </p:txBody>
      </p:sp>
    </p:spTree>
    <p:extLst>
      <p:ext uri="{BB962C8B-B14F-4D97-AF65-F5344CB8AC3E}">
        <p14:creationId xmlns:p14="http://schemas.microsoft.com/office/powerpoint/2010/main" val="5595614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tanding on stairs&#10;&#10;AI-generated content may be incorrect.">
            <a:extLst>
              <a:ext uri="{FF2B5EF4-FFF2-40B4-BE49-F238E27FC236}">
                <a16:creationId xmlns:a16="http://schemas.microsoft.com/office/drawing/2014/main" id="{DF57014B-5EBF-EA07-F816-29C6129BDF4C}"/>
              </a:ext>
            </a:extLst>
          </p:cNvPr>
          <p:cNvPicPr>
            <a:picLocks noChangeAspect="1"/>
          </p:cNvPicPr>
          <p:nvPr/>
        </p:nvPicPr>
        <p:blipFill>
          <a:blip r:embed="rId2">
            <a:extLst>
              <a:ext uri="{28A0092B-C50C-407E-A947-70E740481C1C}">
                <a14:useLocalDpi xmlns:a14="http://schemas.microsoft.com/office/drawing/2010/main" val="0"/>
              </a:ext>
            </a:extLst>
          </a:blip>
          <a:srcRect l="6015" t="16484" r="5575" b="22548"/>
          <a:stretch>
            <a:fillRect/>
          </a:stretch>
        </p:blipFill>
        <p:spPr>
          <a:xfrm>
            <a:off x="-20391" y="561956"/>
            <a:ext cx="12149504" cy="6283787"/>
          </a:xfrm>
          <a:prstGeom prst="rect">
            <a:avLst/>
          </a:prstGeom>
        </p:spPr>
      </p:pic>
      <p:sp>
        <p:nvSpPr>
          <p:cNvPr id="4" name="TextBox 3">
            <a:extLst>
              <a:ext uri="{FF2B5EF4-FFF2-40B4-BE49-F238E27FC236}">
                <a16:creationId xmlns:a16="http://schemas.microsoft.com/office/drawing/2014/main" id="{8F76C920-CDAE-58C4-EFC8-6B7615256168}"/>
              </a:ext>
            </a:extLst>
          </p:cNvPr>
          <p:cNvSpPr txBox="1"/>
          <p:nvPr/>
        </p:nvSpPr>
        <p:spPr>
          <a:xfrm>
            <a:off x="416856" y="-22819"/>
            <a:ext cx="11275010"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1969  President Mary Lois Sun Showered Howard</a:t>
            </a:r>
          </a:p>
        </p:txBody>
      </p:sp>
      <p:sp>
        <p:nvSpPr>
          <p:cNvPr id="2" name="TextBox 1">
            <a:extLst>
              <a:ext uri="{FF2B5EF4-FFF2-40B4-BE49-F238E27FC236}">
                <a16:creationId xmlns:a16="http://schemas.microsoft.com/office/drawing/2014/main" id="{18315F52-17D2-6323-F516-CB1A5400C961}"/>
              </a:ext>
            </a:extLst>
          </p:cNvPr>
          <p:cNvSpPr txBox="1"/>
          <p:nvPr/>
        </p:nvSpPr>
        <p:spPr>
          <a:xfrm>
            <a:off x="2327564" y="6065211"/>
            <a:ext cx="9243236"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 Nancy Howling Owl Ogle, Kaye Ever Loverly Everly</a:t>
            </a:r>
          </a:p>
        </p:txBody>
      </p:sp>
    </p:spTree>
    <p:extLst>
      <p:ext uri="{BB962C8B-B14F-4D97-AF65-F5344CB8AC3E}">
        <p14:creationId xmlns:p14="http://schemas.microsoft.com/office/powerpoint/2010/main" val="38285408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t-shirts on a couch&#10;&#10;AI-generated content may be incorrect.">
            <a:extLst>
              <a:ext uri="{FF2B5EF4-FFF2-40B4-BE49-F238E27FC236}">
                <a16:creationId xmlns:a16="http://schemas.microsoft.com/office/drawing/2014/main" id="{096A2B58-DF3F-D031-0B89-D977A1B817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4" name="TextBox 3">
            <a:extLst>
              <a:ext uri="{FF2B5EF4-FFF2-40B4-BE49-F238E27FC236}">
                <a16:creationId xmlns:a16="http://schemas.microsoft.com/office/drawing/2014/main" id="{1A561825-5BFA-3B84-81ED-E3480DF18247}"/>
              </a:ext>
            </a:extLst>
          </p:cNvPr>
          <p:cNvSpPr txBox="1"/>
          <p:nvPr/>
        </p:nvSpPr>
        <p:spPr>
          <a:xfrm>
            <a:off x="7032567" y="615142"/>
            <a:ext cx="2369559"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1967 - 1971</a:t>
            </a:r>
          </a:p>
        </p:txBody>
      </p:sp>
    </p:spTree>
    <p:extLst>
      <p:ext uri="{BB962C8B-B14F-4D97-AF65-F5344CB8AC3E}">
        <p14:creationId xmlns:p14="http://schemas.microsoft.com/office/powerpoint/2010/main" val="12227370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group of people posing for a photo&#10;&#10;AI-generated content may be incorrect.">
            <a:extLst>
              <a:ext uri="{FF2B5EF4-FFF2-40B4-BE49-F238E27FC236}">
                <a16:creationId xmlns:a16="http://schemas.microsoft.com/office/drawing/2014/main" id="{35559B05-9D63-887C-F76A-61FF14F47F0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1" t="284" r="-331" b="31487"/>
          <a:stretch>
            <a:fillRect/>
          </a:stretch>
        </p:blipFill>
        <p:spPr>
          <a:xfrm>
            <a:off x="865923" y="-335744"/>
            <a:ext cx="11048011" cy="7341757"/>
          </a:xfrm>
        </p:spPr>
      </p:pic>
      <p:sp>
        <p:nvSpPr>
          <p:cNvPr id="10" name="TextBox 9">
            <a:extLst>
              <a:ext uri="{FF2B5EF4-FFF2-40B4-BE49-F238E27FC236}">
                <a16:creationId xmlns:a16="http://schemas.microsoft.com/office/drawing/2014/main" id="{CAC93246-B2B1-20F5-B92C-C342EAE8A2B5}"/>
              </a:ext>
            </a:extLst>
          </p:cNvPr>
          <p:cNvSpPr txBox="1"/>
          <p:nvPr/>
        </p:nvSpPr>
        <p:spPr>
          <a:xfrm>
            <a:off x="1085439" y="46049"/>
            <a:ext cx="5275803" cy="1015663"/>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1970</a:t>
            </a:r>
          </a:p>
          <a:p>
            <a:r>
              <a:rPr lang="en-US" sz="2800" b="1" dirty="0">
                <a:latin typeface="Arial" panose="020B0604020202020204" pitchFamily="34" charset="0"/>
                <a:cs typeface="Arial" panose="020B0604020202020204" pitchFamily="34" charset="0"/>
              </a:rPr>
              <a:t>President, Fran Can’t Rile Lile</a:t>
            </a:r>
          </a:p>
        </p:txBody>
      </p:sp>
      <p:sp>
        <p:nvSpPr>
          <p:cNvPr id="2" name="TextBox 1">
            <a:extLst>
              <a:ext uri="{FF2B5EF4-FFF2-40B4-BE49-F238E27FC236}">
                <a16:creationId xmlns:a16="http://schemas.microsoft.com/office/drawing/2014/main" id="{EC784127-572F-C5DB-6A32-1702F6738F29}"/>
              </a:ext>
            </a:extLst>
          </p:cNvPr>
          <p:cNvSpPr txBox="1"/>
          <p:nvPr/>
        </p:nvSpPr>
        <p:spPr>
          <a:xfrm>
            <a:off x="1139378" y="6027003"/>
            <a:ext cx="10589053" cy="830997"/>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 </a:t>
            </a:r>
          </a:p>
          <a:p>
            <a:r>
              <a:rPr lang="en-US" sz="2400" b="1" dirty="0">
                <a:latin typeface="Arial" panose="020B0604020202020204" pitchFamily="34" charset="0"/>
                <a:cs typeface="Arial" panose="020B0604020202020204" pitchFamily="34" charset="0"/>
              </a:rPr>
              <a:t>Annabelle Blazing Birch Baker, Betty </a:t>
            </a:r>
            <a:r>
              <a:rPr lang="en-US" sz="2400" b="1" dirty="0" err="1">
                <a:latin typeface="Arial" panose="020B0604020202020204" pitchFamily="34" charset="0"/>
                <a:cs typeface="Arial" panose="020B0604020202020204" pitchFamily="34" charset="0"/>
              </a:rPr>
              <a:t>Watchum</a:t>
            </a:r>
            <a:r>
              <a:rPr lang="en-US" sz="2400" b="1" dirty="0">
                <a:latin typeface="Arial" panose="020B0604020202020204" pitchFamily="34" charset="0"/>
                <a:cs typeface="Arial" panose="020B0604020202020204" pitchFamily="34" charset="0"/>
              </a:rPr>
              <a:t> Wadum Wampum Wolfe</a:t>
            </a:r>
          </a:p>
        </p:txBody>
      </p:sp>
    </p:spTree>
    <p:extLst>
      <p:ext uri="{BB962C8B-B14F-4D97-AF65-F5344CB8AC3E}">
        <p14:creationId xmlns:p14="http://schemas.microsoft.com/office/powerpoint/2010/main" val="139710105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5F9A5-F62D-8924-2816-BC1B0E8B63A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3D60049-3052-2469-EBF7-D12CF602F15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603" y="0"/>
            <a:ext cx="12457879" cy="7056125"/>
          </a:xfrm>
          <a:prstGeom prst="rect">
            <a:avLst/>
          </a:prstGeom>
        </p:spPr>
      </p:pic>
      <p:sp>
        <p:nvSpPr>
          <p:cNvPr id="7" name="TextBox 6">
            <a:extLst>
              <a:ext uri="{FF2B5EF4-FFF2-40B4-BE49-F238E27FC236}">
                <a16:creationId xmlns:a16="http://schemas.microsoft.com/office/drawing/2014/main" id="{766F46B3-B038-8DD6-EC97-522D0E500E56}"/>
              </a:ext>
            </a:extLst>
          </p:cNvPr>
          <p:cNvSpPr txBox="1"/>
          <p:nvPr/>
        </p:nvSpPr>
        <p:spPr>
          <a:xfrm>
            <a:off x="599556" y="670205"/>
            <a:ext cx="6095306" cy="1200329"/>
          </a:xfrm>
          <a:prstGeom prst="rect">
            <a:avLst/>
          </a:prstGeom>
          <a:noFill/>
        </p:spPr>
        <p:txBody>
          <a:bodyPr wrap="square">
            <a:spAutoFit/>
          </a:bodyPr>
          <a:lstStyle/>
          <a:p>
            <a:r>
              <a:rPr lang="en-US" sz="3600" b="1" dirty="0">
                <a:latin typeface="Arial" panose="020B0604020202020204" pitchFamily="34" charset="0"/>
                <a:cs typeface="Arial" panose="020B0604020202020204" pitchFamily="34" charset="0"/>
              </a:rPr>
              <a:t>ZONTA</a:t>
            </a:r>
          </a:p>
          <a:p>
            <a:r>
              <a:rPr lang="en-US" sz="3600" b="1" dirty="0">
                <a:latin typeface="Arial" panose="020B0604020202020204" pitchFamily="34" charset="0"/>
                <a:cs typeface="Arial" panose="020B0604020202020204" pitchFamily="34" charset="0"/>
              </a:rPr>
              <a:t>1971</a:t>
            </a:r>
          </a:p>
        </p:txBody>
      </p:sp>
      <p:sp>
        <p:nvSpPr>
          <p:cNvPr id="3" name="TextBox 2">
            <a:extLst>
              <a:ext uri="{FF2B5EF4-FFF2-40B4-BE49-F238E27FC236}">
                <a16:creationId xmlns:a16="http://schemas.microsoft.com/office/drawing/2014/main" id="{6ADA10A4-BB78-9159-1860-BBF333F6E516}"/>
              </a:ext>
            </a:extLst>
          </p:cNvPr>
          <p:cNvSpPr txBox="1"/>
          <p:nvPr/>
        </p:nvSpPr>
        <p:spPr>
          <a:xfrm>
            <a:off x="1111624" y="6051179"/>
            <a:ext cx="8815234"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President, Debby Crooked Canyon Cameron</a:t>
            </a:r>
          </a:p>
        </p:txBody>
      </p:sp>
      <p:sp>
        <p:nvSpPr>
          <p:cNvPr id="4" name="TextBox 3">
            <a:extLst>
              <a:ext uri="{FF2B5EF4-FFF2-40B4-BE49-F238E27FC236}">
                <a16:creationId xmlns:a16="http://schemas.microsoft.com/office/drawing/2014/main" id="{CDD5BC60-7A82-E1A9-CF9C-A214164F99DB}"/>
              </a:ext>
            </a:extLst>
          </p:cNvPr>
          <p:cNvSpPr txBox="1"/>
          <p:nvPr/>
        </p:nvSpPr>
        <p:spPr>
          <a:xfrm>
            <a:off x="8899508" y="90192"/>
            <a:ext cx="3248005" cy="1015663"/>
          </a:xfrm>
          <a:prstGeom prst="rect">
            <a:avLst/>
          </a:prstGeom>
          <a:noFill/>
        </p:spPr>
        <p:txBody>
          <a:bodyPr wrap="none" rtlCol="0">
            <a:spAutoFit/>
          </a:bodyPr>
          <a:lstStyle/>
          <a:p>
            <a:r>
              <a:rPr lang="en-US" sz="2000" b="1" dirty="0">
                <a:solidFill>
                  <a:schemeClr val="bg1"/>
                </a:solidFill>
                <a:latin typeface="Arial" panose="020B0604020202020204" pitchFamily="34" charset="0"/>
                <a:cs typeface="Arial" panose="020B0604020202020204" pitchFamily="34" charset="0"/>
              </a:rPr>
              <a:t>Sponsors,</a:t>
            </a:r>
          </a:p>
          <a:p>
            <a:r>
              <a:rPr lang="en-US" sz="2000" b="1" dirty="0">
                <a:solidFill>
                  <a:schemeClr val="bg1"/>
                </a:solidFill>
                <a:latin typeface="Arial" panose="020B0604020202020204" pitchFamily="34" charset="0"/>
                <a:cs typeface="Arial" panose="020B0604020202020204" pitchFamily="34" charset="0"/>
              </a:rPr>
              <a:t>Nancy Howling Owl Ogle</a:t>
            </a:r>
          </a:p>
          <a:p>
            <a:r>
              <a:rPr lang="en-US" sz="2000" b="1" dirty="0">
                <a:solidFill>
                  <a:schemeClr val="bg1"/>
                </a:solidFill>
                <a:latin typeface="Arial" panose="020B0604020202020204" pitchFamily="34" charset="0"/>
                <a:cs typeface="Arial" panose="020B0604020202020204" pitchFamily="34" charset="0"/>
              </a:rPr>
              <a:t>Kaye Ever Loverly Everly</a:t>
            </a:r>
          </a:p>
        </p:txBody>
      </p:sp>
    </p:spTree>
    <p:extLst>
      <p:ext uri="{BB962C8B-B14F-4D97-AF65-F5344CB8AC3E}">
        <p14:creationId xmlns:p14="http://schemas.microsoft.com/office/powerpoint/2010/main" val="166841724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9BD80D14-6BD1-BECF-36BE-AD800A42F4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847" y="9548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No photo description available.">
            <a:extLst>
              <a:ext uri="{FF2B5EF4-FFF2-40B4-BE49-F238E27FC236}">
                <a16:creationId xmlns:a16="http://schemas.microsoft.com/office/drawing/2014/main" id="{7F17EC1A-EFA4-96A0-11C7-BE0C250976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9281" y="15240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68CE7F6-D85E-B7DE-56DA-30F5D725155E}"/>
              </a:ext>
            </a:extLst>
          </p:cNvPr>
          <p:cNvSpPr txBox="1"/>
          <p:nvPr/>
        </p:nvSpPr>
        <p:spPr>
          <a:xfrm>
            <a:off x="5792347" y="892367"/>
            <a:ext cx="1095172"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1971</a:t>
            </a:r>
          </a:p>
        </p:txBody>
      </p:sp>
    </p:spTree>
    <p:extLst>
      <p:ext uri="{BB962C8B-B14F-4D97-AF65-F5344CB8AC3E}">
        <p14:creationId xmlns:p14="http://schemas.microsoft.com/office/powerpoint/2010/main" val="421403201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No photo description available.">
            <a:extLst>
              <a:ext uri="{FF2B5EF4-FFF2-40B4-BE49-F238E27FC236}">
                <a16:creationId xmlns:a16="http://schemas.microsoft.com/office/drawing/2014/main" id="{F9EE9482-8430-28E7-17DA-83389AE7F3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7282"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No photo description available.">
            <a:extLst>
              <a:ext uri="{FF2B5EF4-FFF2-40B4-BE49-F238E27FC236}">
                <a16:creationId xmlns:a16="http://schemas.microsoft.com/office/drawing/2014/main" id="{0690D959-7833-8BAB-F308-5B342338AF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956" y="-235026"/>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67B7512-4B1C-306B-68D1-5957343CAF5E}"/>
              </a:ext>
            </a:extLst>
          </p:cNvPr>
          <p:cNvSpPr txBox="1"/>
          <p:nvPr/>
        </p:nvSpPr>
        <p:spPr>
          <a:xfrm>
            <a:off x="5772838" y="1208183"/>
            <a:ext cx="1095172"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1971</a:t>
            </a:r>
          </a:p>
        </p:txBody>
      </p:sp>
    </p:spTree>
    <p:extLst>
      <p:ext uri="{BB962C8B-B14F-4D97-AF65-F5344CB8AC3E}">
        <p14:creationId xmlns:p14="http://schemas.microsoft.com/office/powerpoint/2010/main" val="20831442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669CB49-F876-8A2C-1232-0B0E4637228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0999" y="580091"/>
            <a:ext cx="11606117" cy="6688228"/>
          </a:xfrm>
          <a:prstGeom prst="rect">
            <a:avLst/>
          </a:prstGeom>
        </p:spPr>
      </p:pic>
      <p:sp>
        <p:nvSpPr>
          <p:cNvPr id="6" name="TextBox 5">
            <a:extLst>
              <a:ext uri="{FF2B5EF4-FFF2-40B4-BE49-F238E27FC236}">
                <a16:creationId xmlns:a16="http://schemas.microsoft.com/office/drawing/2014/main" id="{A2BCA273-F123-ADAF-E20F-C3E65C560929}"/>
              </a:ext>
            </a:extLst>
          </p:cNvPr>
          <p:cNvSpPr txBox="1"/>
          <p:nvPr/>
        </p:nvSpPr>
        <p:spPr>
          <a:xfrm>
            <a:off x="871953" y="91518"/>
            <a:ext cx="1118043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1972, President Debbie Cuddly Cub Cunningham</a:t>
            </a:r>
          </a:p>
        </p:txBody>
      </p:sp>
    </p:spTree>
    <p:extLst>
      <p:ext uri="{BB962C8B-B14F-4D97-AF65-F5344CB8AC3E}">
        <p14:creationId xmlns:p14="http://schemas.microsoft.com/office/powerpoint/2010/main" val="38045762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E0358-D09E-DFCD-5B7C-8646FC111B01}"/>
              </a:ext>
            </a:extLst>
          </p:cNvPr>
          <p:cNvPicPr>
            <a:picLocks noChangeAspect="1"/>
          </p:cNvPicPr>
          <p:nvPr/>
        </p:nvPicPr>
        <p:blipFill>
          <a:blip r:embed="rId2"/>
          <a:stretch>
            <a:fillRect/>
          </a:stretch>
        </p:blipFill>
        <p:spPr>
          <a:xfrm>
            <a:off x="6256088" y="0"/>
            <a:ext cx="5109794" cy="6858000"/>
          </a:xfrm>
          <a:prstGeom prst="rect">
            <a:avLst/>
          </a:prstGeom>
        </p:spPr>
      </p:pic>
      <p:sp>
        <p:nvSpPr>
          <p:cNvPr id="6" name="TextBox 5">
            <a:extLst>
              <a:ext uri="{FF2B5EF4-FFF2-40B4-BE49-F238E27FC236}">
                <a16:creationId xmlns:a16="http://schemas.microsoft.com/office/drawing/2014/main" id="{B88753B8-9F6A-1E6A-EBC8-215703D8C61A}"/>
              </a:ext>
            </a:extLst>
          </p:cNvPr>
          <p:cNvSpPr txBox="1"/>
          <p:nvPr/>
        </p:nvSpPr>
        <p:spPr>
          <a:xfrm>
            <a:off x="2471869" y="353131"/>
            <a:ext cx="1628138"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1972</a:t>
            </a:r>
          </a:p>
        </p:txBody>
      </p:sp>
      <p:sp>
        <p:nvSpPr>
          <p:cNvPr id="3" name="TextBox 2">
            <a:extLst>
              <a:ext uri="{FF2B5EF4-FFF2-40B4-BE49-F238E27FC236}">
                <a16:creationId xmlns:a16="http://schemas.microsoft.com/office/drawing/2014/main" id="{A8FDA4C9-16A7-D714-397A-FF98447A5C13}"/>
              </a:ext>
            </a:extLst>
          </p:cNvPr>
          <p:cNvSpPr txBox="1"/>
          <p:nvPr/>
        </p:nvSpPr>
        <p:spPr>
          <a:xfrm>
            <a:off x="261686" y="3124583"/>
            <a:ext cx="5973367" cy="1938992"/>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Kaye Ever Loverly Everly</a:t>
            </a:r>
          </a:p>
          <a:p>
            <a:r>
              <a:rPr lang="en-US" sz="2400" b="1" dirty="0">
                <a:latin typeface="Arial" panose="020B0604020202020204" pitchFamily="34" charset="0"/>
                <a:cs typeface="Arial" panose="020B0604020202020204" pitchFamily="34" charset="0"/>
              </a:rPr>
              <a:t>Margo Shields</a:t>
            </a:r>
          </a:p>
          <a:p>
            <a:r>
              <a:rPr lang="en-US" sz="2400" b="1" dirty="0">
                <a:latin typeface="Arial" panose="020B0604020202020204" pitchFamily="34" charset="0"/>
                <a:cs typeface="Arial" panose="020B0604020202020204" pitchFamily="34" charset="0"/>
              </a:rPr>
              <a:t>Ruth Happy Hollow Hedges</a:t>
            </a:r>
          </a:p>
          <a:p>
            <a:r>
              <a:rPr lang="en-US" sz="2400" b="1" dirty="0">
                <a:latin typeface="Arial" panose="020B0604020202020204" pitchFamily="34" charset="0"/>
                <a:cs typeface="Arial" panose="020B0604020202020204" pitchFamily="34" charset="0"/>
              </a:rPr>
              <a:t>Betty </a:t>
            </a:r>
            <a:r>
              <a:rPr lang="en-US" sz="2400" b="1" dirty="0" err="1">
                <a:latin typeface="Arial" panose="020B0604020202020204" pitchFamily="34" charset="0"/>
                <a:cs typeface="Arial" panose="020B0604020202020204" pitchFamily="34" charset="0"/>
              </a:rPr>
              <a:t>Watchum</a:t>
            </a:r>
            <a:r>
              <a:rPr lang="en-US" sz="2400" b="1" dirty="0">
                <a:latin typeface="Arial" panose="020B0604020202020204" pitchFamily="34" charset="0"/>
                <a:cs typeface="Arial" panose="020B0604020202020204" pitchFamily="34" charset="0"/>
              </a:rPr>
              <a:t> Wadum Wampum Wolfe</a:t>
            </a:r>
          </a:p>
        </p:txBody>
      </p:sp>
      <p:sp>
        <p:nvSpPr>
          <p:cNvPr id="4" name="TextBox 3">
            <a:extLst>
              <a:ext uri="{FF2B5EF4-FFF2-40B4-BE49-F238E27FC236}">
                <a16:creationId xmlns:a16="http://schemas.microsoft.com/office/drawing/2014/main" id="{B8C1B24D-572F-3CD9-56BE-7BEA45438C7B}"/>
              </a:ext>
            </a:extLst>
          </p:cNvPr>
          <p:cNvSpPr txBox="1"/>
          <p:nvPr/>
        </p:nvSpPr>
        <p:spPr>
          <a:xfrm>
            <a:off x="261686" y="1939079"/>
            <a:ext cx="5894562" cy="954107"/>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a:t>
            </a:r>
          </a:p>
          <a:p>
            <a:r>
              <a:rPr lang="en-US" sz="2800" b="1" dirty="0">
                <a:latin typeface="Arial" panose="020B0604020202020204" pitchFamily="34" charset="0"/>
                <a:cs typeface="Arial" panose="020B0604020202020204" pitchFamily="34" charset="0"/>
              </a:rPr>
              <a:t>Debbie Cuddly Cub Cunningham </a:t>
            </a:r>
          </a:p>
        </p:txBody>
      </p:sp>
    </p:spTree>
    <p:extLst>
      <p:ext uri="{BB962C8B-B14F-4D97-AF65-F5344CB8AC3E}">
        <p14:creationId xmlns:p14="http://schemas.microsoft.com/office/powerpoint/2010/main" val="77542787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06D694-1BC7-D704-4E14-6AD234C2E10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59957" y="-8054"/>
            <a:ext cx="5129421" cy="6866054"/>
          </a:xfrm>
          <a:prstGeom prst="rect">
            <a:avLst/>
          </a:prstGeom>
        </p:spPr>
      </p:pic>
      <p:sp>
        <p:nvSpPr>
          <p:cNvPr id="6" name="TextBox 5">
            <a:extLst>
              <a:ext uri="{FF2B5EF4-FFF2-40B4-BE49-F238E27FC236}">
                <a16:creationId xmlns:a16="http://schemas.microsoft.com/office/drawing/2014/main" id="{9ECA9D67-9FFF-1329-BCE4-5A2A92A064F9}"/>
              </a:ext>
            </a:extLst>
          </p:cNvPr>
          <p:cNvSpPr txBox="1"/>
          <p:nvPr/>
        </p:nvSpPr>
        <p:spPr>
          <a:xfrm>
            <a:off x="1925159" y="163434"/>
            <a:ext cx="2590774"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1972 ZONTA</a:t>
            </a:r>
          </a:p>
          <a:p>
            <a:pPr algn="ctr"/>
            <a:endParaRPr lang="en-US" sz="32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A405341-C1E1-88EF-D08F-83A2EAAECAC2}"/>
              </a:ext>
            </a:extLst>
          </p:cNvPr>
          <p:cNvPicPr>
            <a:picLocks noChangeAspect="1"/>
          </p:cNvPicPr>
          <p:nvPr/>
        </p:nvPicPr>
        <p:blipFill>
          <a:blip r:embed="rId3"/>
          <a:stretch>
            <a:fillRect/>
          </a:stretch>
        </p:blipFill>
        <p:spPr>
          <a:xfrm>
            <a:off x="-90513" y="761149"/>
            <a:ext cx="6891076" cy="6096851"/>
          </a:xfrm>
          <a:prstGeom prst="rect">
            <a:avLst/>
          </a:prstGeom>
        </p:spPr>
      </p:pic>
    </p:spTree>
    <p:extLst>
      <p:ext uri="{BB962C8B-B14F-4D97-AF65-F5344CB8AC3E}">
        <p14:creationId xmlns:p14="http://schemas.microsoft.com/office/powerpoint/2010/main" val="151163307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posing for a photo&#10;&#10;AI-generated content may be incorrect.">
            <a:extLst>
              <a:ext uri="{FF2B5EF4-FFF2-40B4-BE49-F238E27FC236}">
                <a16:creationId xmlns:a16="http://schemas.microsoft.com/office/drawing/2014/main" id="{67A7A05A-C881-D3A7-8AB5-123773B50C8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328" t="12013" b="23065"/>
          <a:stretch>
            <a:fillRect/>
          </a:stretch>
        </p:blipFill>
        <p:spPr>
          <a:xfrm>
            <a:off x="897480" y="-31471"/>
            <a:ext cx="10397040" cy="6920942"/>
          </a:xfrm>
        </p:spPr>
      </p:pic>
      <p:sp>
        <p:nvSpPr>
          <p:cNvPr id="3" name="TextBox 2">
            <a:extLst>
              <a:ext uri="{FF2B5EF4-FFF2-40B4-BE49-F238E27FC236}">
                <a16:creationId xmlns:a16="http://schemas.microsoft.com/office/drawing/2014/main" id="{B69956A1-3987-1749-D6CF-EB6DFCD41492}"/>
              </a:ext>
            </a:extLst>
          </p:cNvPr>
          <p:cNvSpPr txBox="1"/>
          <p:nvPr/>
        </p:nvSpPr>
        <p:spPr>
          <a:xfrm>
            <a:off x="1095883" y="58471"/>
            <a:ext cx="5307863" cy="2062103"/>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1973</a:t>
            </a:r>
          </a:p>
          <a:p>
            <a:r>
              <a:rPr lang="en-US" sz="3200" b="1" dirty="0">
                <a:latin typeface="Arial" panose="020B0604020202020204" pitchFamily="34" charset="0"/>
                <a:cs typeface="Arial" panose="020B0604020202020204" pitchFamily="34" charset="0"/>
              </a:rPr>
              <a:t>President, </a:t>
            </a:r>
          </a:p>
          <a:p>
            <a:r>
              <a:rPr lang="en-US" sz="3200" b="1" dirty="0">
                <a:latin typeface="Arial" panose="020B0604020202020204" pitchFamily="34" charset="0"/>
                <a:cs typeface="Arial" panose="020B0604020202020204" pitchFamily="34" charset="0"/>
              </a:rPr>
              <a:t>Suzy Just Exactly Shaklee</a:t>
            </a:r>
          </a:p>
        </p:txBody>
      </p:sp>
      <p:sp>
        <p:nvSpPr>
          <p:cNvPr id="2" name="TextBox 1">
            <a:extLst>
              <a:ext uri="{FF2B5EF4-FFF2-40B4-BE49-F238E27FC236}">
                <a16:creationId xmlns:a16="http://schemas.microsoft.com/office/drawing/2014/main" id="{18FA25A7-8178-B26F-6FAB-88CBF9D74488}"/>
              </a:ext>
            </a:extLst>
          </p:cNvPr>
          <p:cNvSpPr txBox="1"/>
          <p:nvPr/>
        </p:nvSpPr>
        <p:spPr>
          <a:xfrm>
            <a:off x="6948929" y="-75480"/>
            <a:ext cx="5624250" cy="1938992"/>
          </a:xfrm>
          <a:prstGeom prst="rect">
            <a:avLst/>
          </a:prstGeom>
          <a:solidFill>
            <a:schemeClr val="bg1"/>
          </a:solidFill>
        </p:spPr>
        <p:txBody>
          <a:bodyPr wrap="square" rtlCol="0">
            <a:spAutoFit/>
          </a:bodyPr>
          <a:lstStyle/>
          <a:p>
            <a:r>
              <a:rPr lang="en-US" sz="2400" b="1" dirty="0">
                <a:latin typeface="Arial" panose="020B0604020202020204" pitchFamily="34" charset="0"/>
                <a:cs typeface="Arial" panose="020B0604020202020204" pitchFamily="34" charset="0"/>
              </a:rPr>
              <a:t>Sponsors, </a:t>
            </a:r>
          </a:p>
          <a:p>
            <a:r>
              <a:rPr lang="en-US" sz="2400" b="1" dirty="0">
                <a:latin typeface="Arial" panose="020B0604020202020204" pitchFamily="34" charset="0"/>
                <a:cs typeface="Arial" panose="020B0604020202020204" pitchFamily="34" charset="0"/>
              </a:rPr>
              <a:t>Kaye Ever Loverly Everly</a:t>
            </a:r>
          </a:p>
          <a:p>
            <a:r>
              <a:rPr lang="en-US" sz="2400" b="1" dirty="0">
                <a:latin typeface="Arial" panose="020B0604020202020204" pitchFamily="34" charset="0"/>
                <a:cs typeface="Arial" panose="020B0604020202020204" pitchFamily="34" charset="0"/>
              </a:rPr>
              <a:t>Ruth Happy Hollow Hedges</a:t>
            </a:r>
          </a:p>
          <a:p>
            <a:r>
              <a:rPr lang="en-US" sz="2400" b="1" dirty="0">
                <a:latin typeface="Arial" panose="020B0604020202020204" pitchFamily="34" charset="0"/>
                <a:cs typeface="Arial" panose="020B0604020202020204" pitchFamily="34" charset="0"/>
              </a:rPr>
              <a:t>Kay Mitchell</a:t>
            </a:r>
          </a:p>
          <a:p>
            <a:r>
              <a:rPr lang="en-US" sz="2400" b="1" dirty="0">
                <a:latin typeface="Arial" panose="020B0604020202020204" pitchFamily="34" charset="0"/>
                <a:cs typeface="Arial" panose="020B0604020202020204" pitchFamily="34" charset="0"/>
              </a:rPr>
              <a:t>Dr. Nancy Howling Owl Ogle</a:t>
            </a:r>
          </a:p>
        </p:txBody>
      </p:sp>
    </p:spTree>
    <p:extLst>
      <p:ext uri="{BB962C8B-B14F-4D97-AF65-F5344CB8AC3E}">
        <p14:creationId xmlns:p14="http://schemas.microsoft.com/office/powerpoint/2010/main" val="213576308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AEC77-6C80-4F86-B73C-CC67762E94D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D287BB-290F-7BA6-B81A-F8C1B8FB47FC}"/>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7115C01E-A7A9-2961-DF35-4ACA2D9B00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607" y="0"/>
            <a:ext cx="11736786" cy="6858000"/>
          </a:xfrm>
          <a:prstGeom prst="rect">
            <a:avLst/>
          </a:prstGeom>
        </p:spPr>
      </p:pic>
      <p:sp>
        <p:nvSpPr>
          <p:cNvPr id="6" name="TextBox 5">
            <a:extLst>
              <a:ext uri="{FF2B5EF4-FFF2-40B4-BE49-F238E27FC236}">
                <a16:creationId xmlns:a16="http://schemas.microsoft.com/office/drawing/2014/main" id="{0157A294-0117-B22A-4318-6521B301FDEC}"/>
              </a:ext>
            </a:extLst>
          </p:cNvPr>
          <p:cNvSpPr txBox="1"/>
          <p:nvPr/>
        </p:nvSpPr>
        <p:spPr>
          <a:xfrm>
            <a:off x="652629" y="-46286"/>
            <a:ext cx="6914805" cy="1384995"/>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ZONTA 1974</a:t>
            </a:r>
          </a:p>
          <a:p>
            <a:r>
              <a:rPr lang="en-US" sz="2800" b="1" dirty="0">
                <a:solidFill>
                  <a:schemeClr val="bg1"/>
                </a:solidFill>
                <a:latin typeface="Arial" panose="020B0604020202020204" pitchFamily="34" charset="0"/>
                <a:cs typeface="Arial" panose="020B0604020202020204" pitchFamily="34" charset="0"/>
              </a:rPr>
              <a:t>President, Karlene Daffodil Trail    Trousdale</a:t>
            </a:r>
          </a:p>
        </p:txBody>
      </p:sp>
      <p:sp>
        <p:nvSpPr>
          <p:cNvPr id="10" name="TextBox 9">
            <a:extLst>
              <a:ext uri="{FF2B5EF4-FFF2-40B4-BE49-F238E27FC236}">
                <a16:creationId xmlns:a16="http://schemas.microsoft.com/office/drawing/2014/main" id="{8686E44E-DEE4-7C14-8887-EB077F6FDE37}"/>
              </a:ext>
            </a:extLst>
          </p:cNvPr>
          <p:cNvSpPr txBox="1"/>
          <p:nvPr/>
        </p:nvSpPr>
        <p:spPr>
          <a:xfrm>
            <a:off x="172467" y="5332469"/>
            <a:ext cx="4560864" cy="1631216"/>
          </a:xfrm>
          <a:prstGeom prst="rect">
            <a:avLst/>
          </a:prstGeom>
          <a:noFill/>
        </p:spPr>
        <p:txBody>
          <a:bodyPr wrap="none" rtlCol="0">
            <a:spAutoFit/>
          </a:bodyPr>
          <a:lstStyle/>
          <a:p>
            <a:r>
              <a:rPr lang="en-US" sz="2000" b="1" dirty="0">
                <a:solidFill>
                  <a:schemeClr val="bg1"/>
                </a:solidFill>
                <a:latin typeface="Arial" panose="020B0604020202020204" pitchFamily="34" charset="0"/>
                <a:cs typeface="Arial" panose="020B0604020202020204" pitchFamily="34" charset="0"/>
              </a:rPr>
              <a:t>Sponsors,</a:t>
            </a:r>
          </a:p>
          <a:p>
            <a:r>
              <a:rPr lang="en-US" sz="2000" b="1" dirty="0">
                <a:solidFill>
                  <a:schemeClr val="bg1"/>
                </a:solidFill>
                <a:latin typeface="Arial" panose="020B0604020202020204" pitchFamily="34" charset="0"/>
                <a:cs typeface="Arial" panose="020B0604020202020204" pitchFamily="34" charset="0"/>
              </a:rPr>
              <a:t>Margo Shields</a:t>
            </a:r>
          </a:p>
          <a:p>
            <a:r>
              <a:rPr lang="en-US" sz="2000" b="1" dirty="0">
                <a:solidFill>
                  <a:schemeClr val="bg1"/>
                </a:solidFill>
                <a:latin typeface="Arial" panose="020B0604020202020204" pitchFamily="34" charset="0"/>
                <a:cs typeface="Arial" panose="020B0604020202020204" pitchFamily="34" charset="0"/>
              </a:rPr>
              <a:t>Kaye Ever Loverly Everly</a:t>
            </a:r>
          </a:p>
          <a:p>
            <a:r>
              <a:rPr lang="en-US" sz="2000" b="1" dirty="0">
                <a:solidFill>
                  <a:schemeClr val="bg1"/>
                </a:solidFill>
                <a:latin typeface="Arial" panose="020B0604020202020204" pitchFamily="34" charset="0"/>
                <a:cs typeface="Arial" panose="020B0604020202020204" pitchFamily="34" charset="0"/>
              </a:rPr>
              <a:t>Mrs. Nancy Dancing Sands Sanders</a:t>
            </a:r>
          </a:p>
          <a:p>
            <a:r>
              <a:rPr lang="en-US" sz="2000" b="1" dirty="0">
                <a:solidFill>
                  <a:schemeClr val="bg1"/>
                </a:solidFill>
                <a:latin typeface="Arial" panose="020B0604020202020204" pitchFamily="34" charset="0"/>
                <a:cs typeface="Arial" panose="020B0604020202020204" pitchFamily="34" charset="0"/>
              </a:rPr>
              <a:t>Mrs. Ruth Happy Hollow Hedges</a:t>
            </a:r>
          </a:p>
        </p:txBody>
      </p:sp>
    </p:spTree>
    <p:extLst>
      <p:ext uri="{BB962C8B-B14F-4D97-AF65-F5344CB8AC3E}">
        <p14:creationId xmlns:p14="http://schemas.microsoft.com/office/powerpoint/2010/main" val="2630611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4F35E0CB-BAB5-3034-0B5C-0BF89F34E6BA}"/>
              </a:ext>
            </a:extLst>
          </p:cNvPr>
          <p:cNvPicPr>
            <a:picLocks noChangeAspect="1"/>
          </p:cNvPicPr>
          <p:nvPr/>
        </p:nvPicPr>
        <p:blipFill>
          <a:blip r:embed="rId3"/>
          <a:srcRect t="24956" b="11135"/>
          <a:stretch>
            <a:fillRect/>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9AFD8D8D-BA9D-661A-ED0F-240EF6972A1B}"/>
              </a:ext>
            </a:extLst>
          </p:cNvPr>
          <p:cNvSpPr txBox="1"/>
          <p:nvPr/>
        </p:nvSpPr>
        <p:spPr>
          <a:xfrm>
            <a:off x="6827124" y="256187"/>
            <a:ext cx="2575513" cy="584775"/>
          </a:xfrm>
          <a:prstGeom prst="rect">
            <a:avLst/>
          </a:prstGeom>
          <a:noFill/>
        </p:spPr>
        <p:txBody>
          <a:bodyPr wrap="none" rtlCol="0">
            <a:spAutoFit/>
          </a:bodyPr>
          <a:lstStyle/>
          <a:p>
            <a:r>
              <a:rPr lang="en-US" sz="3200" b="1" dirty="0">
                <a:latin typeface="Arial "/>
              </a:rPr>
              <a:t>ZONTA 1975</a:t>
            </a:r>
          </a:p>
        </p:txBody>
      </p:sp>
      <p:sp>
        <p:nvSpPr>
          <p:cNvPr id="7" name="TextBox 6">
            <a:extLst>
              <a:ext uri="{FF2B5EF4-FFF2-40B4-BE49-F238E27FC236}">
                <a16:creationId xmlns:a16="http://schemas.microsoft.com/office/drawing/2014/main" id="{DC3F5B53-EB38-2C78-A5EA-9F76B7FFABA1}"/>
              </a:ext>
            </a:extLst>
          </p:cNvPr>
          <p:cNvSpPr txBox="1"/>
          <p:nvPr/>
        </p:nvSpPr>
        <p:spPr>
          <a:xfrm>
            <a:off x="33251" y="5339786"/>
            <a:ext cx="10248318" cy="1323439"/>
          </a:xfrm>
          <a:prstGeom prst="rect">
            <a:avLst/>
          </a:prstGeom>
          <a:noFill/>
        </p:spPr>
        <p:txBody>
          <a:bodyPr wrap="none" rtlCol="0">
            <a:spAutoFit/>
          </a:bodyPr>
          <a:lstStyle/>
          <a:p>
            <a:r>
              <a:rPr lang="en-US" sz="2400" b="1" dirty="0">
                <a:latin typeface="Arial "/>
              </a:rPr>
              <a:t>President</a:t>
            </a:r>
            <a:r>
              <a:rPr lang="en-US" sz="3200" b="1" dirty="0">
                <a:latin typeface="Arial "/>
              </a:rPr>
              <a:t>, </a:t>
            </a:r>
            <a:r>
              <a:rPr lang="en-US" sz="2400" b="1" dirty="0">
                <a:latin typeface="Arial "/>
              </a:rPr>
              <a:t>Anita Rainbow Bend Enz</a:t>
            </a:r>
          </a:p>
          <a:p>
            <a:r>
              <a:rPr lang="en-US" sz="2400" b="1" dirty="0">
                <a:latin typeface="Arial "/>
              </a:rPr>
              <a:t>Sponsors, Ruth Happy Hollow Hedges, Claudia Honey Bear Holland, </a:t>
            </a:r>
          </a:p>
          <a:p>
            <a:r>
              <a:rPr lang="en-US" sz="2400" b="1" dirty="0">
                <a:latin typeface="Arial "/>
              </a:rPr>
              <a:t>Kaye Ever Loverly Everly</a:t>
            </a:r>
          </a:p>
        </p:txBody>
      </p:sp>
    </p:spTree>
    <p:extLst>
      <p:ext uri="{BB962C8B-B14F-4D97-AF65-F5344CB8AC3E}">
        <p14:creationId xmlns:p14="http://schemas.microsoft.com/office/powerpoint/2010/main" val="12773501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ooden paddle with writing on it&#10;&#10;AI-generated content may be incorrect.">
            <a:extLst>
              <a:ext uri="{FF2B5EF4-FFF2-40B4-BE49-F238E27FC236}">
                <a16:creationId xmlns:a16="http://schemas.microsoft.com/office/drawing/2014/main" id="{5C59A0BC-D37D-0329-F4D3-256CB382B6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5080" y="3406"/>
            <a:ext cx="5140945" cy="6854594"/>
          </a:xfrm>
        </p:spPr>
      </p:pic>
      <p:sp>
        <p:nvSpPr>
          <p:cNvPr id="6" name="TextBox 5">
            <a:extLst>
              <a:ext uri="{FF2B5EF4-FFF2-40B4-BE49-F238E27FC236}">
                <a16:creationId xmlns:a16="http://schemas.microsoft.com/office/drawing/2014/main" id="{FC0AAADF-8E1C-9BB1-EA05-66A423E2CB95}"/>
              </a:ext>
            </a:extLst>
          </p:cNvPr>
          <p:cNvSpPr txBox="1"/>
          <p:nvPr/>
        </p:nvSpPr>
        <p:spPr>
          <a:xfrm>
            <a:off x="1079786" y="440920"/>
            <a:ext cx="1566454"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1975</a:t>
            </a:r>
          </a:p>
        </p:txBody>
      </p:sp>
      <p:pic>
        <p:nvPicPr>
          <p:cNvPr id="4" name="Picture 3" descr="A skunk holding a flag&#10;&#10;AI-generated content may be incorrect.">
            <a:extLst>
              <a:ext uri="{FF2B5EF4-FFF2-40B4-BE49-F238E27FC236}">
                <a16:creationId xmlns:a16="http://schemas.microsoft.com/office/drawing/2014/main" id="{2F3CA2E8-97A4-3A54-0EE8-D37FAC2768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5470" y="1648460"/>
            <a:ext cx="3981450" cy="4191000"/>
          </a:xfrm>
          <a:prstGeom prst="rect">
            <a:avLst/>
          </a:prstGeom>
        </p:spPr>
      </p:pic>
    </p:spTree>
    <p:extLst>
      <p:ext uri="{BB962C8B-B14F-4D97-AF65-F5344CB8AC3E}">
        <p14:creationId xmlns:p14="http://schemas.microsoft.com/office/powerpoint/2010/main" val="16366187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DEF2D2-AB92-7393-7882-8709734900DF}"/>
              </a:ext>
            </a:extLst>
          </p:cNvPr>
          <p:cNvSpPr txBox="1"/>
          <p:nvPr/>
        </p:nvSpPr>
        <p:spPr>
          <a:xfrm>
            <a:off x="0" y="127692"/>
            <a:ext cx="5652509" cy="1446550"/>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 1976</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President, Patty Smiling Squaw </a:t>
            </a:r>
          </a:p>
          <a:p>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Schovanoc</a:t>
            </a:r>
            <a:endParaRPr lang="en-US" sz="28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16AA7D9-68EF-5807-616B-117B13B2FD96}"/>
              </a:ext>
            </a:extLst>
          </p:cNvPr>
          <p:cNvPicPr>
            <a:picLocks noChangeAspect="1"/>
          </p:cNvPicPr>
          <p:nvPr/>
        </p:nvPicPr>
        <p:blipFill>
          <a:blip r:embed="rId2"/>
          <a:stretch>
            <a:fillRect/>
          </a:stretch>
        </p:blipFill>
        <p:spPr>
          <a:xfrm>
            <a:off x="0" y="1938564"/>
            <a:ext cx="7763958" cy="4791744"/>
          </a:xfrm>
          <a:prstGeom prst="rect">
            <a:avLst/>
          </a:prstGeom>
        </p:spPr>
      </p:pic>
      <p:pic>
        <p:nvPicPr>
          <p:cNvPr id="8" name="Picture 7">
            <a:extLst>
              <a:ext uri="{FF2B5EF4-FFF2-40B4-BE49-F238E27FC236}">
                <a16:creationId xmlns:a16="http://schemas.microsoft.com/office/drawing/2014/main" id="{EAA4291A-B03C-554E-FF19-6C612553D1D0}"/>
              </a:ext>
            </a:extLst>
          </p:cNvPr>
          <p:cNvPicPr>
            <a:picLocks noChangeAspect="1"/>
          </p:cNvPicPr>
          <p:nvPr/>
        </p:nvPicPr>
        <p:blipFill>
          <a:blip r:embed="rId3"/>
          <a:srcRect l="1785" t="6225" r="-55" b="3476"/>
          <a:stretch>
            <a:fillRect/>
          </a:stretch>
        </p:blipFill>
        <p:spPr>
          <a:xfrm>
            <a:off x="6762362" y="0"/>
            <a:ext cx="5429636" cy="3827929"/>
          </a:xfrm>
          <a:prstGeom prst="rect">
            <a:avLst/>
          </a:prstGeom>
        </p:spPr>
      </p:pic>
      <p:sp>
        <p:nvSpPr>
          <p:cNvPr id="9" name="TextBox 8">
            <a:extLst>
              <a:ext uri="{FF2B5EF4-FFF2-40B4-BE49-F238E27FC236}">
                <a16:creationId xmlns:a16="http://schemas.microsoft.com/office/drawing/2014/main" id="{CB534C38-5035-51F5-FA10-4EE06D6CD33E}"/>
              </a:ext>
            </a:extLst>
          </p:cNvPr>
          <p:cNvSpPr txBox="1"/>
          <p:nvPr/>
        </p:nvSpPr>
        <p:spPr>
          <a:xfrm>
            <a:off x="8736105" y="3304709"/>
            <a:ext cx="2779928"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Friendship Fire</a:t>
            </a:r>
          </a:p>
        </p:txBody>
      </p:sp>
      <p:sp>
        <p:nvSpPr>
          <p:cNvPr id="2" name="TextBox 1">
            <a:extLst>
              <a:ext uri="{FF2B5EF4-FFF2-40B4-BE49-F238E27FC236}">
                <a16:creationId xmlns:a16="http://schemas.microsoft.com/office/drawing/2014/main" id="{F483F62F-66A6-5B32-1257-DF8E8633D070}"/>
              </a:ext>
            </a:extLst>
          </p:cNvPr>
          <p:cNvSpPr txBox="1"/>
          <p:nvPr/>
        </p:nvSpPr>
        <p:spPr>
          <a:xfrm>
            <a:off x="7723094" y="3820327"/>
            <a:ext cx="4389343" cy="2677656"/>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Sponsors, </a:t>
            </a:r>
          </a:p>
          <a:p>
            <a:r>
              <a:rPr lang="en-US" sz="2400" b="1" dirty="0">
                <a:latin typeface="Arial" panose="020B0604020202020204" pitchFamily="34" charset="0"/>
                <a:cs typeface="Arial" panose="020B0604020202020204" pitchFamily="34" charset="0"/>
              </a:rPr>
              <a:t>Claudia Honey Bear Holland,</a:t>
            </a:r>
          </a:p>
          <a:p>
            <a:r>
              <a:rPr lang="en-US" sz="2400" b="1" dirty="0">
                <a:latin typeface="Arial" panose="020B0604020202020204" pitchFamily="34" charset="0"/>
                <a:cs typeface="Arial" panose="020B0604020202020204" pitchFamily="34" charset="0"/>
              </a:rPr>
              <a:t>Joanie Russel</a:t>
            </a:r>
          </a:p>
          <a:p>
            <a:endParaRPr lang="en-US"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Night of Nostalgia</a:t>
            </a: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Bike-a-thon </a:t>
            </a: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Chili Dinner</a:t>
            </a: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Valentine Photos</a:t>
            </a:r>
          </a:p>
        </p:txBody>
      </p:sp>
    </p:spTree>
    <p:extLst>
      <p:ext uri="{BB962C8B-B14F-4D97-AF65-F5344CB8AC3E}">
        <p14:creationId xmlns:p14="http://schemas.microsoft.com/office/powerpoint/2010/main" val="121068967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91401F-695E-69A7-E563-A3E47F5C0BD8}"/>
              </a:ext>
            </a:extLst>
          </p:cNvPr>
          <p:cNvPicPr>
            <a:picLocks noChangeAspect="1"/>
          </p:cNvPicPr>
          <p:nvPr/>
        </p:nvPicPr>
        <p:blipFill>
          <a:blip r:embed="rId2"/>
          <a:stretch>
            <a:fillRect/>
          </a:stretch>
        </p:blipFill>
        <p:spPr>
          <a:xfrm>
            <a:off x="4367507" y="0"/>
            <a:ext cx="7817982" cy="6858000"/>
          </a:xfrm>
          <a:prstGeom prst="rect">
            <a:avLst/>
          </a:prstGeom>
        </p:spPr>
      </p:pic>
      <p:sp>
        <p:nvSpPr>
          <p:cNvPr id="6" name="TextBox 5">
            <a:extLst>
              <a:ext uri="{FF2B5EF4-FFF2-40B4-BE49-F238E27FC236}">
                <a16:creationId xmlns:a16="http://schemas.microsoft.com/office/drawing/2014/main" id="{2BD6DC0D-C606-1E42-C572-F00894A62732}"/>
              </a:ext>
            </a:extLst>
          </p:cNvPr>
          <p:cNvSpPr txBox="1"/>
          <p:nvPr/>
        </p:nvSpPr>
        <p:spPr>
          <a:xfrm>
            <a:off x="779929" y="92378"/>
            <a:ext cx="2575513" cy="584775"/>
          </a:xfrm>
          <a:prstGeom prst="rect">
            <a:avLst/>
          </a:prstGeom>
          <a:noFill/>
        </p:spPr>
        <p:txBody>
          <a:bodyPr wrap="none" rtlCol="0">
            <a:spAutoFit/>
          </a:bodyPr>
          <a:lstStyle/>
          <a:p>
            <a:r>
              <a:rPr lang="en-US" sz="3200" b="1" dirty="0">
                <a:latin typeface="Arial "/>
              </a:rPr>
              <a:t>ZONTA 1977</a:t>
            </a:r>
          </a:p>
        </p:txBody>
      </p:sp>
      <p:sp>
        <p:nvSpPr>
          <p:cNvPr id="7" name="TextBox 6">
            <a:extLst>
              <a:ext uri="{FF2B5EF4-FFF2-40B4-BE49-F238E27FC236}">
                <a16:creationId xmlns:a16="http://schemas.microsoft.com/office/drawing/2014/main" id="{960AE6D9-F29E-AABE-037C-92967D3C6709}"/>
              </a:ext>
            </a:extLst>
          </p:cNvPr>
          <p:cNvSpPr txBox="1"/>
          <p:nvPr/>
        </p:nvSpPr>
        <p:spPr>
          <a:xfrm>
            <a:off x="677449" y="748721"/>
            <a:ext cx="3396123" cy="1938992"/>
          </a:xfrm>
          <a:prstGeom prst="rect">
            <a:avLst/>
          </a:prstGeom>
          <a:noFill/>
        </p:spPr>
        <p:txBody>
          <a:bodyPr wrap="none" rtlCol="0">
            <a:spAutoFit/>
          </a:bodyPr>
          <a:lstStyle/>
          <a:p>
            <a:r>
              <a:rPr lang="en-US" sz="2400" b="1" dirty="0">
                <a:latin typeface="Arial "/>
              </a:rPr>
              <a:t>President, Marilyn</a:t>
            </a:r>
          </a:p>
          <a:p>
            <a:r>
              <a:rPr lang="en-US" sz="2400" b="1" dirty="0">
                <a:latin typeface="Arial "/>
              </a:rPr>
              <a:t> Morning Dew Moore</a:t>
            </a:r>
          </a:p>
          <a:p>
            <a:endParaRPr lang="en-US" sz="2400" b="1" dirty="0">
              <a:latin typeface="Arial "/>
            </a:endParaRPr>
          </a:p>
          <a:p>
            <a:r>
              <a:rPr lang="en-US" sz="2400" b="1" dirty="0">
                <a:latin typeface="Arial "/>
              </a:rPr>
              <a:t>Sponsor, Ruth Happy </a:t>
            </a:r>
          </a:p>
          <a:p>
            <a:r>
              <a:rPr lang="en-US" sz="2400" b="1" dirty="0">
                <a:latin typeface="Arial "/>
              </a:rPr>
              <a:t>Hollow Hedges</a:t>
            </a:r>
          </a:p>
        </p:txBody>
      </p:sp>
      <p:pic>
        <p:nvPicPr>
          <p:cNvPr id="9" name="Picture 8">
            <a:extLst>
              <a:ext uri="{FF2B5EF4-FFF2-40B4-BE49-F238E27FC236}">
                <a16:creationId xmlns:a16="http://schemas.microsoft.com/office/drawing/2014/main" id="{CC40C048-F130-3F4A-9B95-FDB237562829}"/>
              </a:ext>
            </a:extLst>
          </p:cNvPr>
          <p:cNvPicPr>
            <a:picLocks noChangeAspect="1"/>
          </p:cNvPicPr>
          <p:nvPr/>
        </p:nvPicPr>
        <p:blipFill>
          <a:blip r:embed="rId3"/>
          <a:stretch>
            <a:fillRect/>
          </a:stretch>
        </p:blipFill>
        <p:spPr>
          <a:xfrm>
            <a:off x="510989" y="2852259"/>
            <a:ext cx="3512720" cy="2683447"/>
          </a:xfrm>
          <a:prstGeom prst="rect">
            <a:avLst/>
          </a:prstGeom>
        </p:spPr>
      </p:pic>
      <p:sp>
        <p:nvSpPr>
          <p:cNvPr id="10" name="TextBox 9">
            <a:extLst>
              <a:ext uri="{FF2B5EF4-FFF2-40B4-BE49-F238E27FC236}">
                <a16:creationId xmlns:a16="http://schemas.microsoft.com/office/drawing/2014/main" id="{73CB3D85-EEF8-0E8E-3BBA-879D93D1CAF8}"/>
              </a:ext>
            </a:extLst>
          </p:cNvPr>
          <p:cNvSpPr txBox="1"/>
          <p:nvPr/>
        </p:nvSpPr>
        <p:spPr>
          <a:xfrm>
            <a:off x="61786" y="5640916"/>
            <a:ext cx="4262834" cy="923330"/>
          </a:xfrm>
          <a:prstGeom prst="rect">
            <a:avLst/>
          </a:prstGeom>
          <a:noFill/>
        </p:spPr>
        <p:txBody>
          <a:bodyPr wrap="none" rtlCol="0">
            <a:spAutoFit/>
          </a:bodyPr>
          <a:lstStyle/>
          <a:p>
            <a:r>
              <a:rPr lang="en-US" dirty="0"/>
              <a:t>Zonta’s “Night of Un-Nostalgia: An</a:t>
            </a:r>
          </a:p>
          <a:p>
            <a:r>
              <a:rPr lang="en-US" dirty="0"/>
              <a:t>Odessey in Time” – Zonta space maiden,</a:t>
            </a:r>
          </a:p>
          <a:p>
            <a:r>
              <a:rPr lang="en-US" dirty="0"/>
              <a:t>Nancy Fulton, visits the Destiny Machine </a:t>
            </a:r>
          </a:p>
        </p:txBody>
      </p:sp>
    </p:spTree>
    <p:extLst>
      <p:ext uri="{BB962C8B-B14F-4D97-AF65-F5344CB8AC3E}">
        <p14:creationId xmlns:p14="http://schemas.microsoft.com/office/powerpoint/2010/main" val="16025349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545FAA-CFD6-8431-1AD9-5372A73976E5}"/>
              </a:ext>
            </a:extLst>
          </p:cNvPr>
          <p:cNvPicPr>
            <a:picLocks noChangeAspect="1"/>
          </p:cNvPicPr>
          <p:nvPr/>
        </p:nvPicPr>
        <p:blipFill>
          <a:blip r:embed="rId2"/>
          <a:stretch>
            <a:fillRect/>
          </a:stretch>
        </p:blipFill>
        <p:spPr>
          <a:xfrm>
            <a:off x="577164" y="0"/>
            <a:ext cx="11037672" cy="6858000"/>
          </a:xfrm>
          <a:prstGeom prst="rect">
            <a:avLst/>
          </a:prstGeom>
        </p:spPr>
      </p:pic>
      <p:sp>
        <p:nvSpPr>
          <p:cNvPr id="4" name="TextBox 3">
            <a:extLst>
              <a:ext uri="{FF2B5EF4-FFF2-40B4-BE49-F238E27FC236}">
                <a16:creationId xmlns:a16="http://schemas.microsoft.com/office/drawing/2014/main" id="{1919D6D3-3EB0-C4EF-9D63-6E5B9119BBC9}"/>
              </a:ext>
            </a:extLst>
          </p:cNvPr>
          <p:cNvSpPr txBox="1"/>
          <p:nvPr/>
        </p:nvSpPr>
        <p:spPr>
          <a:xfrm>
            <a:off x="837548" y="217029"/>
            <a:ext cx="3724096" cy="954107"/>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1978</a:t>
            </a:r>
          </a:p>
          <a:p>
            <a:r>
              <a:rPr lang="en-US" sz="2400" b="1" dirty="0">
                <a:latin typeface="Arial" panose="020B0604020202020204" pitchFamily="34" charset="0"/>
                <a:cs typeface="Arial" panose="020B0604020202020204" pitchFamily="34" charset="0"/>
              </a:rPr>
              <a:t>President, Shera Shirley</a:t>
            </a:r>
          </a:p>
        </p:txBody>
      </p:sp>
      <p:sp>
        <p:nvSpPr>
          <p:cNvPr id="2" name="TextBox 1">
            <a:extLst>
              <a:ext uri="{FF2B5EF4-FFF2-40B4-BE49-F238E27FC236}">
                <a16:creationId xmlns:a16="http://schemas.microsoft.com/office/drawing/2014/main" id="{7D873286-9FDD-E229-3949-CB3AB738952D}"/>
              </a:ext>
            </a:extLst>
          </p:cNvPr>
          <p:cNvSpPr txBox="1"/>
          <p:nvPr/>
        </p:nvSpPr>
        <p:spPr>
          <a:xfrm>
            <a:off x="7235036" y="5871882"/>
            <a:ext cx="3414717" cy="830997"/>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 Ruth </a:t>
            </a:r>
          </a:p>
          <a:p>
            <a:r>
              <a:rPr lang="en-US" sz="2400" b="1" dirty="0">
                <a:latin typeface="Arial" panose="020B0604020202020204" pitchFamily="34" charset="0"/>
                <a:cs typeface="Arial" panose="020B0604020202020204" pitchFamily="34" charset="0"/>
              </a:rPr>
              <a:t>Happy Hollow Hedges</a:t>
            </a:r>
          </a:p>
        </p:txBody>
      </p:sp>
    </p:spTree>
    <p:extLst>
      <p:ext uri="{BB962C8B-B14F-4D97-AF65-F5344CB8AC3E}">
        <p14:creationId xmlns:p14="http://schemas.microsoft.com/office/powerpoint/2010/main" val="180787624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0244C2-9758-5684-3848-154E2C23C192}"/>
              </a:ext>
            </a:extLst>
          </p:cNvPr>
          <p:cNvSpPr txBox="1"/>
          <p:nvPr/>
        </p:nvSpPr>
        <p:spPr>
          <a:xfrm>
            <a:off x="1116106" y="461684"/>
            <a:ext cx="2575513" cy="584775"/>
          </a:xfrm>
          <a:prstGeom prst="rect">
            <a:avLst/>
          </a:prstGeom>
          <a:noFill/>
        </p:spPr>
        <p:txBody>
          <a:bodyPr wrap="none" rtlCol="0">
            <a:spAutoFit/>
          </a:bodyPr>
          <a:lstStyle/>
          <a:p>
            <a:r>
              <a:rPr lang="en-US" sz="3200" b="1" dirty="0">
                <a:latin typeface="Arial "/>
              </a:rPr>
              <a:t>ZONTA 1979</a:t>
            </a:r>
          </a:p>
        </p:txBody>
      </p:sp>
      <p:pic>
        <p:nvPicPr>
          <p:cNvPr id="4" name="Picture 3">
            <a:extLst>
              <a:ext uri="{FF2B5EF4-FFF2-40B4-BE49-F238E27FC236}">
                <a16:creationId xmlns:a16="http://schemas.microsoft.com/office/drawing/2014/main" id="{FB656ABB-9701-825F-BF30-2259838F12A3}"/>
              </a:ext>
            </a:extLst>
          </p:cNvPr>
          <p:cNvPicPr>
            <a:picLocks noChangeAspect="1"/>
          </p:cNvPicPr>
          <p:nvPr/>
        </p:nvPicPr>
        <p:blipFill>
          <a:blip r:embed="rId2"/>
          <a:srcRect l="12536" r="13250"/>
          <a:stretch>
            <a:fillRect/>
          </a:stretch>
        </p:blipFill>
        <p:spPr>
          <a:xfrm>
            <a:off x="4836470" y="-106910"/>
            <a:ext cx="7458635" cy="6516009"/>
          </a:xfrm>
          <a:prstGeom prst="rect">
            <a:avLst/>
          </a:prstGeom>
        </p:spPr>
      </p:pic>
      <p:pic>
        <p:nvPicPr>
          <p:cNvPr id="6" name="Picture 5">
            <a:extLst>
              <a:ext uri="{FF2B5EF4-FFF2-40B4-BE49-F238E27FC236}">
                <a16:creationId xmlns:a16="http://schemas.microsoft.com/office/drawing/2014/main" id="{C1C0550A-C4DF-F033-F8A5-DF4B7F937EE9}"/>
              </a:ext>
            </a:extLst>
          </p:cNvPr>
          <p:cNvPicPr>
            <a:picLocks noChangeAspect="1"/>
          </p:cNvPicPr>
          <p:nvPr/>
        </p:nvPicPr>
        <p:blipFill>
          <a:blip r:embed="rId3"/>
          <a:stretch>
            <a:fillRect/>
          </a:stretch>
        </p:blipFill>
        <p:spPr>
          <a:xfrm>
            <a:off x="0" y="4800600"/>
            <a:ext cx="2559075" cy="2057400"/>
          </a:xfrm>
          <a:prstGeom prst="rect">
            <a:avLst/>
          </a:prstGeom>
        </p:spPr>
      </p:pic>
      <p:pic>
        <p:nvPicPr>
          <p:cNvPr id="8" name="Picture 7">
            <a:extLst>
              <a:ext uri="{FF2B5EF4-FFF2-40B4-BE49-F238E27FC236}">
                <a16:creationId xmlns:a16="http://schemas.microsoft.com/office/drawing/2014/main" id="{16C061E2-266C-C209-A469-A6453524D9FD}"/>
              </a:ext>
            </a:extLst>
          </p:cNvPr>
          <p:cNvPicPr>
            <a:picLocks noChangeAspect="1"/>
          </p:cNvPicPr>
          <p:nvPr/>
        </p:nvPicPr>
        <p:blipFill>
          <a:blip r:embed="rId4"/>
          <a:stretch>
            <a:fillRect/>
          </a:stretch>
        </p:blipFill>
        <p:spPr>
          <a:xfrm>
            <a:off x="2390413" y="1449781"/>
            <a:ext cx="3586976" cy="1753235"/>
          </a:xfrm>
          <a:prstGeom prst="rect">
            <a:avLst/>
          </a:prstGeom>
        </p:spPr>
      </p:pic>
      <p:pic>
        <p:nvPicPr>
          <p:cNvPr id="10" name="Picture 9">
            <a:extLst>
              <a:ext uri="{FF2B5EF4-FFF2-40B4-BE49-F238E27FC236}">
                <a16:creationId xmlns:a16="http://schemas.microsoft.com/office/drawing/2014/main" id="{E120669B-B3FE-0002-76F5-AE91A3BAD604}"/>
              </a:ext>
            </a:extLst>
          </p:cNvPr>
          <p:cNvPicPr>
            <a:picLocks noChangeAspect="1"/>
          </p:cNvPicPr>
          <p:nvPr/>
        </p:nvPicPr>
        <p:blipFill>
          <a:blip r:embed="rId5"/>
          <a:stretch>
            <a:fillRect/>
          </a:stretch>
        </p:blipFill>
        <p:spPr>
          <a:xfrm>
            <a:off x="1245562" y="3085674"/>
            <a:ext cx="3429532" cy="2743626"/>
          </a:xfrm>
          <a:prstGeom prst="rect">
            <a:avLst/>
          </a:prstGeom>
        </p:spPr>
      </p:pic>
      <p:sp>
        <p:nvSpPr>
          <p:cNvPr id="11" name="TextBox 10">
            <a:extLst>
              <a:ext uri="{FF2B5EF4-FFF2-40B4-BE49-F238E27FC236}">
                <a16:creationId xmlns:a16="http://schemas.microsoft.com/office/drawing/2014/main" id="{EF2107E8-10E0-E77F-08C0-B74C8E98157F}"/>
              </a:ext>
            </a:extLst>
          </p:cNvPr>
          <p:cNvSpPr txBox="1"/>
          <p:nvPr/>
        </p:nvSpPr>
        <p:spPr>
          <a:xfrm>
            <a:off x="116540" y="2371164"/>
            <a:ext cx="1828065" cy="923330"/>
          </a:xfrm>
          <a:prstGeom prst="rect">
            <a:avLst/>
          </a:prstGeom>
          <a:noFill/>
        </p:spPr>
        <p:txBody>
          <a:bodyPr wrap="none" rtlCol="0">
            <a:spAutoFit/>
          </a:bodyPr>
          <a:lstStyle/>
          <a:p>
            <a:pPr algn="ctr"/>
            <a:r>
              <a:rPr lang="en-US" dirty="0"/>
              <a:t>ZONTA’S </a:t>
            </a:r>
          </a:p>
          <a:p>
            <a:r>
              <a:rPr lang="en-US" dirty="0"/>
              <a:t>Halloween Night</a:t>
            </a:r>
          </a:p>
          <a:p>
            <a:pPr algn="ctr"/>
            <a:r>
              <a:rPr lang="en-US" dirty="0"/>
              <a:t>Of FUN</a:t>
            </a:r>
          </a:p>
        </p:txBody>
      </p:sp>
      <p:sp>
        <p:nvSpPr>
          <p:cNvPr id="12" name="TextBox 11">
            <a:extLst>
              <a:ext uri="{FF2B5EF4-FFF2-40B4-BE49-F238E27FC236}">
                <a16:creationId xmlns:a16="http://schemas.microsoft.com/office/drawing/2014/main" id="{DF4C7BE9-3596-7A70-4A03-C29937DFB6BE}"/>
              </a:ext>
            </a:extLst>
          </p:cNvPr>
          <p:cNvSpPr txBox="1"/>
          <p:nvPr/>
        </p:nvSpPr>
        <p:spPr>
          <a:xfrm>
            <a:off x="3325906" y="6358331"/>
            <a:ext cx="8005333" cy="461665"/>
          </a:xfrm>
          <a:prstGeom prst="rect">
            <a:avLst/>
          </a:prstGeom>
          <a:noFill/>
        </p:spPr>
        <p:txBody>
          <a:bodyPr wrap="none" rtlCol="0">
            <a:spAutoFit/>
          </a:bodyPr>
          <a:lstStyle/>
          <a:p>
            <a:r>
              <a:rPr lang="en-US" sz="2400" b="1" dirty="0">
                <a:latin typeface="Arial "/>
              </a:rPr>
              <a:t>ZONTA President, Nancy Yellow Yucca Young Kincaid</a:t>
            </a:r>
          </a:p>
        </p:txBody>
      </p:sp>
      <p:sp>
        <p:nvSpPr>
          <p:cNvPr id="3" name="TextBox 2">
            <a:extLst>
              <a:ext uri="{FF2B5EF4-FFF2-40B4-BE49-F238E27FC236}">
                <a16:creationId xmlns:a16="http://schemas.microsoft.com/office/drawing/2014/main" id="{8CD52B05-C7E1-037C-021E-8572AF79AF55}"/>
              </a:ext>
            </a:extLst>
          </p:cNvPr>
          <p:cNvSpPr txBox="1"/>
          <p:nvPr/>
        </p:nvSpPr>
        <p:spPr>
          <a:xfrm>
            <a:off x="9809018" y="148734"/>
            <a:ext cx="2422458" cy="1569660"/>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Sponsor,</a:t>
            </a:r>
          </a:p>
          <a:p>
            <a:r>
              <a:rPr lang="en-US" sz="2400" b="1" dirty="0">
                <a:latin typeface="Arial" panose="020B0604020202020204" pitchFamily="34" charset="0"/>
                <a:cs typeface="Arial" panose="020B0604020202020204" pitchFamily="34" charset="0"/>
              </a:rPr>
              <a:t>Mrs. Martha</a:t>
            </a:r>
          </a:p>
          <a:p>
            <a:r>
              <a:rPr lang="en-US" sz="2400" b="1" dirty="0" err="1">
                <a:latin typeface="Arial" panose="020B0604020202020204" pitchFamily="34" charset="0"/>
                <a:cs typeface="Arial" panose="020B0604020202020204" pitchFamily="34" charset="0"/>
              </a:rPr>
              <a:t>SunDance</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Dillion Lambert</a:t>
            </a:r>
          </a:p>
        </p:txBody>
      </p:sp>
    </p:spTree>
    <p:extLst>
      <p:ext uri="{BB962C8B-B14F-4D97-AF65-F5344CB8AC3E}">
        <p14:creationId xmlns:p14="http://schemas.microsoft.com/office/powerpoint/2010/main" val="151700244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5F45D4-3976-05ED-B9F0-1D7E5B2F565B}"/>
              </a:ext>
            </a:extLst>
          </p:cNvPr>
          <p:cNvSpPr txBox="1"/>
          <p:nvPr/>
        </p:nvSpPr>
        <p:spPr>
          <a:xfrm>
            <a:off x="394447" y="466164"/>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1980</a:t>
            </a:r>
          </a:p>
        </p:txBody>
      </p:sp>
      <p:pic>
        <p:nvPicPr>
          <p:cNvPr id="4" name="Picture 3">
            <a:extLst>
              <a:ext uri="{FF2B5EF4-FFF2-40B4-BE49-F238E27FC236}">
                <a16:creationId xmlns:a16="http://schemas.microsoft.com/office/drawing/2014/main" id="{4B479C0E-D27B-05B9-7C0A-F64D51391C35}"/>
              </a:ext>
            </a:extLst>
          </p:cNvPr>
          <p:cNvPicPr>
            <a:picLocks noChangeAspect="1"/>
          </p:cNvPicPr>
          <p:nvPr/>
        </p:nvPicPr>
        <p:blipFill>
          <a:blip r:embed="rId2"/>
          <a:stretch>
            <a:fillRect/>
          </a:stretch>
        </p:blipFill>
        <p:spPr>
          <a:xfrm>
            <a:off x="3383469" y="0"/>
            <a:ext cx="8831656" cy="6858000"/>
          </a:xfrm>
          <a:prstGeom prst="rect">
            <a:avLst/>
          </a:prstGeom>
        </p:spPr>
      </p:pic>
      <p:sp>
        <p:nvSpPr>
          <p:cNvPr id="5" name="TextBox 4">
            <a:extLst>
              <a:ext uri="{FF2B5EF4-FFF2-40B4-BE49-F238E27FC236}">
                <a16:creationId xmlns:a16="http://schemas.microsoft.com/office/drawing/2014/main" id="{05BD7D9E-4C0D-E7B1-AE6A-8FA36266D1D2}"/>
              </a:ext>
            </a:extLst>
          </p:cNvPr>
          <p:cNvSpPr txBox="1"/>
          <p:nvPr/>
        </p:nvSpPr>
        <p:spPr>
          <a:xfrm>
            <a:off x="300318" y="936811"/>
            <a:ext cx="2882520" cy="1877437"/>
          </a:xfrm>
          <a:prstGeom prst="rect">
            <a:avLst/>
          </a:prstGeom>
          <a:noFill/>
        </p:spPr>
        <p:txBody>
          <a:bodyPr wrap="none" rtlCol="0">
            <a:spAutoFit/>
          </a:bodyPr>
          <a:lstStyle/>
          <a:p>
            <a:endParaRPr lang="en-US" sz="32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President,</a:t>
            </a:r>
          </a:p>
          <a:p>
            <a:r>
              <a:rPr lang="en-US" sz="2800" b="1" dirty="0">
                <a:latin typeface="Arial" panose="020B0604020202020204" pitchFamily="34" charset="0"/>
                <a:cs typeface="Arial" panose="020B0604020202020204" pitchFamily="34" charset="0"/>
              </a:rPr>
              <a:t>Deba Looking </a:t>
            </a:r>
          </a:p>
          <a:p>
            <a:r>
              <a:rPr lang="en-US" sz="2800" b="1" dirty="0">
                <a:latin typeface="Arial" panose="020B0604020202020204" pitchFamily="34" charset="0"/>
                <a:cs typeface="Arial" panose="020B0604020202020204" pitchFamily="34" charset="0"/>
              </a:rPr>
              <a:t>Glass Langston</a:t>
            </a:r>
          </a:p>
        </p:txBody>
      </p:sp>
      <p:pic>
        <p:nvPicPr>
          <p:cNvPr id="7" name="Picture 6">
            <a:extLst>
              <a:ext uri="{FF2B5EF4-FFF2-40B4-BE49-F238E27FC236}">
                <a16:creationId xmlns:a16="http://schemas.microsoft.com/office/drawing/2014/main" id="{AF00B95D-E5BC-C3E9-3F66-3416EAB7AECD}"/>
              </a:ext>
            </a:extLst>
          </p:cNvPr>
          <p:cNvPicPr>
            <a:picLocks noChangeAspect="1"/>
          </p:cNvPicPr>
          <p:nvPr/>
        </p:nvPicPr>
        <p:blipFill>
          <a:blip r:embed="rId3">
            <a:extLst>
              <a:ext uri="{28A0092B-C50C-407E-A947-70E740481C1C}">
                <a14:useLocalDpi xmlns:a14="http://schemas.microsoft.com/office/drawing/2010/main" val="0"/>
              </a:ext>
            </a:extLst>
          </a:blip>
          <a:srcRect l="15578" t="36340" r="12266"/>
          <a:stretch>
            <a:fillRect/>
          </a:stretch>
        </p:blipFill>
        <p:spPr>
          <a:xfrm>
            <a:off x="94791" y="3061447"/>
            <a:ext cx="3293750" cy="3874532"/>
          </a:xfrm>
          <a:prstGeom prst="rect">
            <a:avLst/>
          </a:prstGeom>
        </p:spPr>
      </p:pic>
      <p:pic>
        <p:nvPicPr>
          <p:cNvPr id="9" name="Picture 8">
            <a:extLst>
              <a:ext uri="{FF2B5EF4-FFF2-40B4-BE49-F238E27FC236}">
                <a16:creationId xmlns:a16="http://schemas.microsoft.com/office/drawing/2014/main" id="{0257FFB8-8E32-65F4-231C-35B6C23CBB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27340" y="53789"/>
            <a:ext cx="1849531" cy="2466042"/>
          </a:xfrm>
          <a:prstGeom prst="rect">
            <a:avLst/>
          </a:prstGeom>
        </p:spPr>
      </p:pic>
    </p:spTree>
    <p:extLst>
      <p:ext uri="{BB962C8B-B14F-4D97-AF65-F5344CB8AC3E}">
        <p14:creationId xmlns:p14="http://schemas.microsoft.com/office/powerpoint/2010/main" val="117677129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02A76A-DA45-20A9-5E0D-729D272E4B55}"/>
              </a:ext>
            </a:extLst>
          </p:cNvPr>
          <p:cNvSpPr txBox="1"/>
          <p:nvPr/>
        </p:nvSpPr>
        <p:spPr>
          <a:xfrm>
            <a:off x="1125075" y="49307"/>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1981</a:t>
            </a:r>
          </a:p>
        </p:txBody>
      </p:sp>
      <p:pic>
        <p:nvPicPr>
          <p:cNvPr id="4" name="Picture 3">
            <a:extLst>
              <a:ext uri="{FF2B5EF4-FFF2-40B4-BE49-F238E27FC236}">
                <a16:creationId xmlns:a16="http://schemas.microsoft.com/office/drawing/2014/main" id="{E74A59F2-E7D8-7829-E3E8-B50F1BF27627}"/>
              </a:ext>
            </a:extLst>
          </p:cNvPr>
          <p:cNvPicPr>
            <a:picLocks noChangeAspect="1"/>
          </p:cNvPicPr>
          <p:nvPr/>
        </p:nvPicPr>
        <p:blipFill>
          <a:blip r:embed="rId2"/>
          <a:stretch>
            <a:fillRect/>
          </a:stretch>
        </p:blipFill>
        <p:spPr>
          <a:xfrm>
            <a:off x="5911861" y="0"/>
            <a:ext cx="5119597" cy="6858000"/>
          </a:xfrm>
          <a:prstGeom prst="rect">
            <a:avLst/>
          </a:prstGeom>
        </p:spPr>
      </p:pic>
      <p:pic>
        <p:nvPicPr>
          <p:cNvPr id="6" name="Picture 5">
            <a:extLst>
              <a:ext uri="{FF2B5EF4-FFF2-40B4-BE49-F238E27FC236}">
                <a16:creationId xmlns:a16="http://schemas.microsoft.com/office/drawing/2014/main" id="{3CC544F8-5F08-DF6B-C3DD-F4EFF336D4BE}"/>
              </a:ext>
            </a:extLst>
          </p:cNvPr>
          <p:cNvPicPr>
            <a:picLocks noChangeAspect="1"/>
          </p:cNvPicPr>
          <p:nvPr/>
        </p:nvPicPr>
        <p:blipFill>
          <a:blip r:embed="rId3"/>
          <a:stretch>
            <a:fillRect/>
          </a:stretch>
        </p:blipFill>
        <p:spPr>
          <a:xfrm>
            <a:off x="51721" y="1622610"/>
            <a:ext cx="4696237" cy="5114365"/>
          </a:xfrm>
          <a:prstGeom prst="rect">
            <a:avLst/>
          </a:prstGeom>
        </p:spPr>
      </p:pic>
      <p:sp>
        <p:nvSpPr>
          <p:cNvPr id="7" name="TextBox 6">
            <a:extLst>
              <a:ext uri="{FF2B5EF4-FFF2-40B4-BE49-F238E27FC236}">
                <a16:creationId xmlns:a16="http://schemas.microsoft.com/office/drawing/2014/main" id="{479A33FE-789C-75A2-DE48-778F31451F54}"/>
              </a:ext>
            </a:extLst>
          </p:cNvPr>
          <p:cNvSpPr txBox="1"/>
          <p:nvPr/>
        </p:nvSpPr>
        <p:spPr>
          <a:xfrm>
            <a:off x="165847" y="634082"/>
            <a:ext cx="5854488" cy="954107"/>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 Carol Haunted Hollow </a:t>
            </a:r>
          </a:p>
          <a:p>
            <a:r>
              <a:rPr lang="en-US" sz="2800" b="1" dirty="0">
                <a:latin typeface="Arial" panose="020B0604020202020204" pitchFamily="34" charset="0"/>
                <a:cs typeface="Arial" panose="020B0604020202020204" pitchFamily="34" charset="0"/>
              </a:rPr>
              <a:t>                   Hedges</a:t>
            </a:r>
          </a:p>
        </p:txBody>
      </p:sp>
    </p:spTree>
    <p:extLst>
      <p:ext uri="{BB962C8B-B14F-4D97-AF65-F5344CB8AC3E}">
        <p14:creationId xmlns:p14="http://schemas.microsoft.com/office/powerpoint/2010/main" val="406686009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E13753-9E10-F8F7-6FBE-69F0FF3819E7}"/>
              </a:ext>
            </a:extLst>
          </p:cNvPr>
          <p:cNvPicPr>
            <a:picLocks noChangeAspect="1"/>
          </p:cNvPicPr>
          <p:nvPr/>
        </p:nvPicPr>
        <p:blipFill>
          <a:blip r:embed="rId2"/>
          <a:stretch>
            <a:fillRect/>
          </a:stretch>
        </p:blipFill>
        <p:spPr>
          <a:xfrm>
            <a:off x="1701324" y="0"/>
            <a:ext cx="10246365" cy="6858000"/>
          </a:xfrm>
          <a:prstGeom prst="rect">
            <a:avLst/>
          </a:prstGeom>
        </p:spPr>
      </p:pic>
      <p:sp>
        <p:nvSpPr>
          <p:cNvPr id="6" name="TextBox 5">
            <a:extLst>
              <a:ext uri="{FF2B5EF4-FFF2-40B4-BE49-F238E27FC236}">
                <a16:creationId xmlns:a16="http://schemas.microsoft.com/office/drawing/2014/main" id="{660B45A5-EE1C-1DE0-3E94-81415D135067}"/>
              </a:ext>
            </a:extLst>
          </p:cNvPr>
          <p:cNvSpPr txBox="1"/>
          <p:nvPr/>
        </p:nvSpPr>
        <p:spPr>
          <a:xfrm>
            <a:off x="90527" y="511781"/>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1982</a:t>
            </a:r>
          </a:p>
        </p:txBody>
      </p:sp>
      <p:sp>
        <p:nvSpPr>
          <p:cNvPr id="2" name="TextBox 1">
            <a:extLst>
              <a:ext uri="{FF2B5EF4-FFF2-40B4-BE49-F238E27FC236}">
                <a16:creationId xmlns:a16="http://schemas.microsoft.com/office/drawing/2014/main" id="{E7A4B40E-A5F6-26A5-6D7F-8E215C28A5B8}"/>
              </a:ext>
            </a:extLst>
          </p:cNvPr>
          <p:cNvSpPr txBox="1"/>
          <p:nvPr/>
        </p:nvSpPr>
        <p:spPr>
          <a:xfrm>
            <a:off x="49306" y="3429001"/>
            <a:ext cx="2510262" cy="1938992"/>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President,</a:t>
            </a:r>
          </a:p>
          <a:p>
            <a:r>
              <a:rPr lang="en-US" sz="2400" b="1" dirty="0">
                <a:latin typeface="Arial" panose="020B0604020202020204" pitchFamily="34" charset="0"/>
                <a:cs typeface="Arial" panose="020B0604020202020204" pitchFamily="34" charset="0"/>
              </a:rPr>
              <a:t>Tracey Blooming Beach Black-</a:t>
            </a:r>
          </a:p>
          <a:p>
            <a:r>
              <a:rPr lang="en-US" sz="2400" b="1" dirty="0">
                <a:latin typeface="Arial" panose="020B0604020202020204" pitchFamily="34" charset="0"/>
                <a:cs typeface="Arial" panose="020B0604020202020204" pitchFamily="34" charset="0"/>
              </a:rPr>
              <a:t>Harrison</a:t>
            </a:r>
          </a:p>
        </p:txBody>
      </p:sp>
    </p:spTree>
    <p:extLst>
      <p:ext uri="{BB962C8B-B14F-4D97-AF65-F5344CB8AC3E}">
        <p14:creationId xmlns:p14="http://schemas.microsoft.com/office/powerpoint/2010/main" val="15270494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DF492E-2AFA-889D-8B62-DF20570E2B31}"/>
              </a:ext>
            </a:extLst>
          </p:cNvPr>
          <p:cNvPicPr>
            <a:picLocks noChangeAspect="1"/>
          </p:cNvPicPr>
          <p:nvPr/>
        </p:nvPicPr>
        <p:blipFill>
          <a:blip r:embed="rId3"/>
          <a:stretch>
            <a:fillRect/>
          </a:stretch>
        </p:blipFill>
        <p:spPr>
          <a:xfrm>
            <a:off x="7695956" y="0"/>
            <a:ext cx="4918200" cy="6858000"/>
          </a:xfrm>
          <a:prstGeom prst="rect">
            <a:avLst/>
          </a:prstGeom>
        </p:spPr>
      </p:pic>
      <p:sp>
        <p:nvSpPr>
          <p:cNvPr id="6" name="TextBox 5">
            <a:extLst>
              <a:ext uri="{FF2B5EF4-FFF2-40B4-BE49-F238E27FC236}">
                <a16:creationId xmlns:a16="http://schemas.microsoft.com/office/drawing/2014/main" id="{B32A3180-D4FB-65B3-4F55-04CEF01525F5}"/>
              </a:ext>
            </a:extLst>
          </p:cNvPr>
          <p:cNvSpPr txBox="1"/>
          <p:nvPr/>
        </p:nvSpPr>
        <p:spPr>
          <a:xfrm>
            <a:off x="0" y="0"/>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1983</a:t>
            </a:r>
          </a:p>
        </p:txBody>
      </p:sp>
      <p:sp>
        <p:nvSpPr>
          <p:cNvPr id="7" name="TextBox 6">
            <a:extLst>
              <a:ext uri="{FF2B5EF4-FFF2-40B4-BE49-F238E27FC236}">
                <a16:creationId xmlns:a16="http://schemas.microsoft.com/office/drawing/2014/main" id="{18E25F67-844D-6A96-82EB-25F96036D181}"/>
              </a:ext>
            </a:extLst>
          </p:cNvPr>
          <p:cNvSpPr txBox="1"/>
          <p:nvPr/>
        </p:nvSpPr>
        <p:spPr>
          <a:xfrm rot="19984672">
            <a:off x="7928208" y="1228489"/>
            <a:ext cx="2290435" cy="1077218"/>
          </a:xfrm>
          <a:prstGeom prst="rect">
            <a:avLst/>
          </a:prstGeom>
          <a:noFill/>
        </p:spPr>
        <p:txBody>
          <a:bodyPr wrap="none" rtlCol="0">
            <a:spAutoFit/>
          </a:bodyPr>
          <a:lstStyle/>
          <a:p>
            <a:r>
              <a:rPr lang="en-US" sz="3200" b="1" dirty="0">
                <a:latin typeface="Grotesque" panose="020F0502020204030204" pitchFamily="34" charset="0"/>
                <a:cs typeface="Arial" panose="020B0604020202020204" pitchFamily="34" charset="0"/>
              </a:rPr>
              <a:t>Witches and</a:t>
            </a:r>
          </a:p>
          <a:p>
            <a:r>
              <a:rPr lang="en-US" sz="3200" b="1" dirty="0">
                <a:latin typeface="Grotesque" panose="020F0502020204030204" pitchFamily="34" charset="0"/>
                <a:cs typeface="Arial" panose="020B0604020202020204" pitchFamily="34" charset="0"/>
              </a:rPr>
              <a:t>Warlocks</a:t>
            </a:r>
          </a:p>
        </p:txBody>
      </p:sp>
      <p:pic>
        <p:nvPicPr>
          <p:cNvPr id="9" name="Picture 8">
            <a:extLst>
              <a:ext uri="{FF2B5EF4-FFF2-40B4-BE49-F238E27FC236}">
                <a16:creationId xmlns:a16="http://schemas.microsoft.com/office/drawing/2014/main" id="{EFE906D4-EE2B-1430-26AC-6E2A7EB18C5B}"/>
              </a:ext>
            </a:extLst>
          </p:cNvPr>
          <p:cNvPicPr>
            <a:picLocks noChangeAspect="1"/>
          </p:cNvPicPr>
          <p:nvPr/>
        </p:nvPicPr>
        <p:blipFill>
          <a:blip r:embed="rId4"/>
          <a:stretch>
            <a:fillRect/>
          </a:stretch>
        </p:blipFill>
        <p:spPr>
          <a:xfrm>
            <a:off x="-56770" y="-12469"/>
            <a:ext cx="7980462" cy="6986847"/>
          </a:xfrm>
          <a:prstGeom prst="rect">
            <a:avLst/>
          </a:prstGeom>
        </p:spPr>
      </p:pic>
      <p:sp>
        <p:nvSpPr>
          <p:cNvPr id="10" name="TextBox 9">
            <a:extLst>
              <a:ext uri="{FF2B5EF4-FFF2-40B4-BE49-F238E27FC236}">
                <a16:creationId xmlns:a16="http://schemas.microsoft.com/office/drawing/2014/main" id="{48A147C8-D3CA-BD67-776D-3ACB3705DB31}"/>
              </a:ext>
            </a:extLst>
          </p:cNvPr>
          <p:cNvSpPr txBox="1"/>
          <p:nvPr/>
        </p:nvSpPr>
        <p:spPr>
          <a:xfrm>
            <a:off x="6562898" y="45720"/>
            <a:ext cx="1095172"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1983</a:t>
            </a:r>
          </a:p>
        </p:txBody>
      </p:sp>
      <p:pic>
        <p:nvPicPr>
          <p:cNvPr id="3" name="Picture 2">
            <a:extLst>
              <a:ext uri="{FF2B5EF4-FFF2-40B4-BE49-F238E27FC236}">
                <a16:creationId xmlns:a16="http://schemas.microsoft.com/office/drawing/2014/main" id="{A4E41229-3C23-B4EA-F8CE-61433ED37BCE}"/>
              </a:ext>
            </a:extLst>
          </p:cNvPr>
          <p:cNvPicPr>
            <a:picLocks noChangeAspect="1"/>
          </p:cNvPicPr>
          <p:nvPr/>
        </p:nvPicPr>
        <p:blipFill>
          <a:blip r:embed="rId5"/>
          <a:stretch>
            <a:fillRect/>
          </a:stretch>
        </p:blipFill>
        <p:spPr>
          <a:xfrm>
            <a:off x="9387838" y="4190998"/>
            <a:ext cx="3195743" cy="2655922"/>
          </a:xfrm>
          <a:prstGeom prst="rect">
            <a:avLst/>
          </a:prstGeom>
        </p:spPr>
      </p:pic>
      <p:sp>
        <p:nvSpPr>
          <p:cNvPr id="4" name="TextBox 3">
            <a:extLst>
              <a:ext uri="{FF2B5EF4-FFF2-40B4-BE49-F238E27FC236}">
                <a16:creationId xmlns:a16="http://schemas.microsoft.com/office/drawing/2014/main" id="{33B8363D-9B30-B69A-EF39-0F2A652F35A0}"/>
              </a:ext>
            </a:extLst>
          </p:cNvPr>
          <p:cNvSpPr txBox="1"/>
          <p:nvPr/>
        </p:nvSpPr>
        <p:spPr>
          <a:xfrm>
            <a:off x="9403977" y="3830526"/>
            <a:ext cx="2901756"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4 New Members</a:t>
            </a:r>
          </a:p>
        </p:txBody>
      </p:sp>
    </p:spTree>
    <p:extLst>
      <p:ext uri="{BB962C8B-B14F-4D97-AF65-F5344CB8AC3E}">
        <p14:creationId xmlns:p14="http://schemas.microsoft.com/office/powerpoint/2010/main" val="16763450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A4FBAA-5B95-94A5-B4E8-977BB89B1DD4}"/>
              </a:ext>
            </a:extLst>
          </p:cNvPr>
          <p:cNvPicPr>
            <a:picLocks noChangeAspect="1"/>
          </p:cNvPicPr>
          <p:nvPr/>
        </p:nvPicPr>
        <p:blipFill>
          <a:blip r:embed="rId2"/>
          <a:stretch>
            <a:fillRect/>
          </a:stretch>
        </p:blipFill>
        <p:spPr>
          <a:xfrm>
            <a:off x="7379588" y="3088352"/>
            <a:ext cx="5329540" cy="4505056"/>
          </a:xfrm>
          <a:prstGeom prst="rect">
            <a:avLst/>
          </a:prstGeom>
        </p:spPr>
      </p:pic>
      <p:pic>
        <p:nvPicPr>
          <p:cNvPr id="10" name="Picture 9">
            <a:extLst>
              <a:ext uri="{FF2B5EF4-FFF2-40B4-BE49-F238E27FC236}">
                <a16:creationId xmlns:a16="http://schemas.microsoft.com/office/drawing/2014/main" id="{46864362-2C01-B632-ACE8-DC9CBA1E04BE}"/>
              </a:ext>
            </a:extLst>
          </p:cNvPr>
          <p:cNvPicPr>
            <a:picLocks noChangeAspect="1"/>
          </p:cNvPicPr>
          <p:nvPr/>
        </p:nvPicPr>
        <p:blipFill>
          <a:blip r:embed="rId3"/>
          <a:srcRect t="15390" b="15392"/>
          <a:stretch>
            <a:fillRect/>
          </a:stretch>
        </p:blipFill>
        <p:spPr>
          <a:xfrm>
            <a:off x="-233081" y="-500860"/>
            <a:ext cx="9412078" cy="5293313"/>
          </a:xfrm>
          <a:prstGeom prst="rect">
            <a:avLst/>
          </a:prstGeom>
        </p:spPr>
      </p:pic>
      <p:sp>
        <p:nvSpPr>
          <p:cNvPr id="11" name="TextBox 10">
            <a:extLst>
              <a:ext uri="{FF2B5EF4-FFF2-40B4-BE49-F238E27FC236}">
                <a16:creationId xmlns:a16="http://schemas.microsoft.com/office/drawing/2014/main" id="{6687941F-B0C8-AEBD-10C7-E65B87221D34}"/>
              </a:ext>
            </a:extLst>
          </p:cNvPr>
          <p:cNvSpPr txBox="1"/>
          <p:nvPr/>
        </p:nvSpPr>
        <p:spPr>
          <a:xfrm>
            <a:off x="9178998" y="253426"/>
            <a:ext cx="2825558" cy="255454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 </a:t>
            </a:r>
          </a:p>
          <a:p>
            <a:pPr algn="ctr"/>
            <a:r>
              <a:rPr lang="en-US" sz="3200" b="1" dirty="0">
                <a:latin typeface="Arial" panose="020B0604020202020204" pitchFamily="34" charset="0"/>
                <a:cs typeface="Arial" panose="020B0604020202020204" pitchFamily="34" charset="0"/>
              </a:rPr>
              <a:t>1984</a:t>
            </a:r>
          </a:p>
          <a:p>
            <a:pPr algn="ctr"/>
            <a:r>
              <a:rPr lang="en-US" sz="3200" b="1" dirty="0">
                <a:latin typeface="Arial" panose="020B0604020202020204" pitchFamily="34" charset="0"/>
                <a:cs typeface="Arial" panose="020B0604020202020204" pitchFamily="34" charset="0"/>
              </a:rPr>
              <a:t>President</a:t>
            </a:r>
          </a:p>
          <a:p>
            <a:pPr algn="ctr"/>
            <a:r>
              <a:rPr lang="en-US" sz="3200" b="1" dirty="0">
                <a:latin typeface="Arial" panose="020B0604020202020204" pitchFamily="34" charset="0"/>
                <a:cs typeface="Arial" panose="020B0604020202020204" pitchFamily="34" charset="0"/>
              </a:rPr>
              <a:t>Jennifer Murphy</a:t>
            </a:r>
          </a:p>
        </p:txBody>
      </p:sp>
      <p:sp>
        <p:nvSpPr>
          <p:cNvPr id="5" name="TextBox 4">
            <a:extLst>
              <a:ext uri="{FF2B5EF4-FFF2-40B4-BE49-F238E27FC236}">
                <a16:creationId xmlns:a16="http://schemas.microsoft.com/office/drawing/2014/main" id="{96CE2231-AF01-262E-0EEA-0778302E9DA3}"/>
              </a:ext>
            </a:extLst>
          </p:cNvPr>
          <p:cNvSpPr txBox="1"/>
          <p:nvPr/>
        </p:nvSpPr>
        <p:spPr>
          <a:xfrm>
            <a:off x="180924" y="5166983"/>
            <a:ext cx="2661306" cy="1384995"/>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a:t>
            </a:r>
          </a:p>
          <a:p>
            <a:r>
              <a:rPr lang="en-US" sz="2800" b="1" dirty="0">
                <a:latin typeface="Arial" panose="020B0604020202020204" pitchFamily="34" charset="0"/>
                <a:cs typeface="Arial" panose="020B0604020202020204" pitchFamily="34" charset="0"/>
              </a:rPr>
              <a:t>  Nancy Dixon </a:t>
            </a:r>
          </a:p>
          <a:p>
            <a:r>
              <a:rPr lang="en-US" sz="2800" b="1" dirty="0">
                <a:latin typeface="Arial" panose="020B0604020202020204" pitchFamily="34" charset="0"/>
                <a:cs typeface="Arial" panose="020B0604020202020204" pitchFamily="34" charset="0"/>
              </a:rPr>
              <a:t>  Cindy Morris</a:t>
            </a:r>
          </a:p>
        </p:txBody>
      </p:sp>
      <p:sp>
        <p:nvSpPr>
          <p:cNvPr id="6" name="TextBox 5">
            <a:extLst>
              <a:ext uri="{FF2B5EF4-FFF2-40B4-BE49-F238E27FC236}">
                <a16:creationId xmlns:a16="http://schemas.microsoft.com/office/drawing/2014/main" id="{80C24A38-898F-BD29-387B-67E2838EBE7D}"/>
              </a:ext>
            </a:extLst>
          </p:cNvPr>
          <p:cNvSpPr txBox="1"/>
          <p:nvPr/>
        </p:nvSpPr>
        <p:spPr>
          <a:xfrm>
            <a:off x="9341223" y="2985247"/>
            <a:ext cx="1763624" cy="954107"/>
          </a:xfrm>
          <a:prstGeom prst="rect">
            <a:avLst/>
          </a:prstGeom>
          <a:noFill/>
        </p:spPr>
        <p:txBody>
          <a:bodyPr wrap="none" rtlCol="0">
            <a:spAutoFit/>
          </a:bodyPr>
          <a:lstStyle/>
          <a:p>
            <a:r>
              <a:rPr lang="en-US" sz="2800" b="1" dirty="0">
                <a:solidFill>
                  <a:schemeClr val="bg1"/>
                </a:solidFill>
                <a:latin typeface="Arial" panose="020B0604020202020204" pitchFamily="34" charset="0"/>
                <a:cs typeface="Arial" panose="020B0604020202020204" pitchFamily="34" charset="0"/>
              </a:rPr>
              <a:t>New </a:t>
            </a:r>
          </a:p>
          <a:p>
            <a:r>
              <a:rPr lang="en-US" sz="2800" b="1" dirty="0">
                <a:solidFill>
                  <a:schemeClr val="bg1"/>
                </a:solidFill>
                <a:latin typeface="Arial" panose="020B0604020202020204" pitchFamily="34" charset="0"/>
                <a:cs typeface="Arial" panose="020B0604020202020204" pitchFamily="34" charset="0"/>
              </a:rPr>
              <a:t>Members</a:t>
            </a:r>
          </a:p>
        </p:txBody>
      </p:sp>
    </p:spTree>
    <p:extLst>
      <p:ext uri="{BB962C8B-B14F-4D97-AF65-F5344CB8AC3E}">
        <p14:creationId xmlns:p14="http://schemas.microsoft.com/office/powerpoint/2010/main" val="378845965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70DB3-B65C-8026-CF66-200C5FD2B386}"/>
              </a:ext>
            </a:extLst>
          </p:cNvPr>
          <p:cNvPicPr>
            <a:picLocks noChangeAspect="1"/>
          </p:cNvPicPr>
          <p:nvPr/>
        </p:nvPicPr>
        <p:blipFill>
          <a:blip r:embed="rId2"/>
          <a:stretch>
            <a:fillRect/>
          </a:stretch>
        </p:blipFill>
        <p:spPr>
          <a:xfrm>
            <a:off x="-555518" y="-138952"/>
            <a:ext cx="9970778" cy="7126939"/>
          </a:xfrm>
          <a:prstGeom prst="rect">
            <a:avLst/>
          </a:prstGeom>
        </p:spPr>
      </p:pic>
      <p:sp>
        <p:nvSpPr>
          <p:cNvPr id="6" name="TextBox 5">
            <a:extLst>
              <a:ext uri="{FF2B5EF4-FFF2-40B4-BE49-F238E27FC236}">
                <a16:creationId xmlns:a16="http://schemas.microsoft.com/office/drawing/2014/main" id="{7345DCB5-303A-FB5C-298D-B76680DE50EF}"/>
              </a:ext>
            </a:extLst>
          </p:cNvPr>
          <p:cNvSpPr txBox="1"/>
          <p:nvPr/>
        </p:nvSpPr>
        <p:spPr>
          <a:xfrm>
            <a:off x="1896036" y="-4480"/>
            <a:ext cx="4461121" cy="1015663"/>
          </a:xfrm>
          <a:prstGeom prst="rect">
            <a:avLst/>
          </a:prstGeom>
          <a:noFill/>
        </p:spPr>
        <p:txBody>
          <a:bodyPr wrap="square" rtlCol="0">
            <a:spAutoFit/>
          </a:bodyPr>
          <a:lstStyle/>
          <a:p>
            <a:pPr algn="ctr"/>
            <a:r>
              <a:rPr lang="en-US" sz="3200" b="1" dirty="0">
                <a:solidFill>
                  <a:schemeClr val="bg1"/>
                </a:solidFill>
                <a:latin typeface="Arial" panose="020B0604020202020204" pitchFamily="34" charset="0"/>
                <a:cs typeface="Arial" panose="020B0604020202020204" pitchFamily="34" charset="0"/>
              </a:rPr>
              <a:t>ZONTA 1985</a:t>
            </a:r>
          </a:p>
          <a:p>
            <a:pPr algn="ctr"/>
            <a:r>
              <a:rPr lang="en-US" sz="2800" b="1" dirty="0">
                <a:solidFill>
                  <a:schemeClr val="bg1"/>
                </a:solidFill>
                <a:latin typeface="Arial" panose="020B0604020202020204" pitchFamily="34" charset="0"/>
                <a:cs typeface="Arial" panose="020B0604020202020204" pitchFamily="34" charset="0"/>
              </a:rPr>
              <a:t>President, Jill Wallace</a:t>
            </a:r>
          </a:p>
        </p:txBody>
      </p:sp>
      <p:pic>
        <p:nvPicPr>
          <p:cNvPr id="3" name="Picture 2">
            <a:extLst>
              <a:ext uri="{FF2B5EF4-FFF2-40B4-BE49-F238E27FC236}">
                <a16:creationId xmlns:a16="http://schemas.microsoft.com/office/drawing/2014/main" id="{BD61C15C-3901-85C5-4FD1-DB915B24C5E2}"/>
              </a:ext>
            </a:extLst>
          </p:cNvPr>
          <p:cNvPicPr>
            <a:picLocks noChangeAspect="1"/>
          </p:cNvPicPr>
          <p:nvPr/>
        </p:nvPicPr>
        <p:blipFill>
          <a:blip r:embed="rId3"/>
          <a:stretch>
            <a:fillRect/>
          </a:stretch>
        </p:blipFill>
        <p:spPr>
          <a:xfrm>
            <a:off x="8583706" y="-4480"/>
            <a:ext cx="3608294" cy="2914391"/>
          </a:xfrm>
          <a:prstGeom prst="rect">
            <a:avLst/>
          </a:prstGeom>
        </p:spPr>
      </p:pic>
      <p:pic>
        <p:nvPicPr>
          <p:cNvPr id="7" name="Picture 6">
            <a:extLst>
              <a:ext uri="{FF2B5EF4-FFF2-40B4-BE49-F238E27FC236}">
                <a16:creationId xmlns:a16="http://schemas.microsoft.com/office/drawing/2014/main" id="{0773E30B-1A7E-1B45-514C-FD465F854BC1}"/>
              </a:ext>
            </a:extLst>
          </p:cNvPr>
          <p:cNvPicPr>
            <a:picLocks noChangeAspect="1"/>
          </p:cNvPicPr>
          <p:nvPr/>
        </p:nvPicPr>
        <p:blipFill>
          <a:blip r:embed="rId4"/>
          <a:stretch>
            <a:fillRect/>
          </a:stretch>
        </p:blipFill>
        <p:spPr>
          <a:xfrm>
            <a:off x="8933146" y="2856622"/>
            <a:ext cx="3258854" cy="4001378"/>
          </a:xfrm>
          <a:prstGeom prst="rect">
            <a:avLst/>
          </a:prstGeom>
        </p:spPr>
      </p:pic>
      <p:sp>
        <p:nvSpPr>
          <p:cNvPr id="8" name="TextBox 7">
            <a:extLst>
              <a:ext uri="{FF2B5EF4-FFF2-40B4-BE49-F238E27FC236}">
                <a16:creationId xmlns:a16="http://schemas.microsoft.com/office/drawing/2014/main" id="{FA4770EF-28DC-5984-2267-A27B88E70DD8}"/>
              </a:ext>
            </a:extLst>
          </p:cNvPr>
          <p:cNvSpPr txBox="1"/>
          <p:nvPr/>
        </p:nvSpPr>
        <p:spPr>
          <a:xfrm>
            <a:off x="9978659" y="96791"/>
            <a:ext cx="1069524" cy="646331"/>
          </a:xfrm>
          <a:prstGeom prst="rect">
            <a:avLst/>
          </a:prstGeom>
          <a:noFill/>
        </p:spPr>
        <p:txBody>
          <a:bodyPr wrap="none" rtlCol="0">
            <a:spAutoFit/>
          </a:bodyPr>
          <a:lstStyle/>
          <a:p>
            <a:pPr algn="ctr"/>
            <a:r>
              <a:rPr lang="en-US" b="1" dirty="0">
                <a:solidFill>
                  <a:schemeClr val="bg1"/>
                </a:solidFill>
                <a:latin typeface="Arial" panose="020B0604020202020204" pitchFamily="34" charset="0"/>
                <a:cs typeface="Arial" panose="020B0604020202020204" pitchFamily="34" charset="0"/>
              </a:rPr>
              <a:t>Fall</a:t>
            </a:r>
          </a:p>
          <a:p>
            <a:r>
              <a:rPr lang="en-US" b="1" dirty="0">
                <a:solidFill>
                  <a:schemeClr val="bg1"/>
                </a:solidFill>
                <a:latin typeface="Arial" panose="020B0604020202020204" pitchFamily="34" charset="0"/>
                <a:cs typeface="Arial" panose="020B0604020202020204" pitchFamily="34" charset="0"/>
              </a:rPr>
              <a:t>Pledges</a:t>
            </a:r>
          </a:p>
        </p:txBody>
      </p:sp>
      <p:sp>
        <p:nvSpPr>
          <p:cNvPr id="10" name="TextBox 9">
            <a:extLst>
              <a:ext uri="{FF2B5EF4-FFF2-40B4-BE49-F238E27FC236}">
                <a16:creationId xmlns:a16="http://schemas.microsoft.com/office/drawing/2014/main" id="{3D3FB097-448C-D9CD-66DB-EF2852B8CBDB}"/>
              </a:ext>
            </a:extLst>
          </p:cNvPr>
          <p:cNvSpPr txBox="1"/>
          <p:nvPr/>
        </p:nvSpPr>
        <p:spPr>
          <a:xfrm>
            <a:off x="9978659" y="5302624"/>
            <a:ext cx="1069524" cy="646331"/>
          </a:xfrm>
          <a:prstGeom prst="rect">
            <a:avLst/>
          </a:prstGeom>
          <a:noFill/>
        </p:spPr>
        <p:txBody>
          <a:bodyPr wrap="none" rtlCol="0">
            <a:spAutoFit/>
          </a:bodyPr>
          <a:lstStyle/>
          <a:p>
            <a:pPr algn="ctr"/>
            <a:r>
              <a:rPr lang="en-US" b="1" dirty="0">
                <a:latin typeface="Arial" panose="020B0604020202020204" pitchFamily="34" charset="0"/>
                <a:cs typeface="Arial" panose="020B0604020202020204" pitchFamily="34" charset="0"/>
              </a:rPr>
              <a:t>Spring</a:t>
            </a:r>
          </a:p>
          <a:p>
            <a:pPr algn="ctr"/>
            <a:r>
              <a:rPr lang="en-US" b="1" dirty="0">
                <a:latin typeface="Arial" panose="020B0604020202020204" pitchFamily="34" charset="0"/>
                <a:cs typeface="Arial" panose="020B0604020202020204" pitchFamily="34" charset="0"/>
              </a:rPr>
              <a:t>Pledges</a:t>
            </a:r>
          </a:p>
        </p:txBody>
      </p:sp>
      <p:sp>
        <p:nvSpPr>
          <p:cNvPr id="11" name="TextBox 10">
            <a:extLst>
              <a:ext uri="{FF2B5EF4-FFF2-40B4-BE49-F238E27FC236}">
                <a16:creationId xmlns:a16="http://schemas.microsoft.com/office/drawing/2014/main" id="{5638663A-97A2-7047-A20C-F702408FB059}"/>
              </a:ext>
            </a:extLst>
          </p:cNvPr>
          <p:cNvSpPr txBox="1"/>
          <p:nvPr/>
        </p:nvSpPr>
        <p:spPr>
          <a:xfrm>
            <a:off x="363860" y="5949828"/>
            <a:ext cx="6415539"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 Claudia Mann, Kelly Duke</a:t>
            </a:r>
          </a:p>
        </p:txBody>
      </p:sp>
    </p:spTree>
    <p:extLst>
      <p:ext uri="{BB962C8B-B14F-4D97-AF65-F5344CB8AC3E}">
        <p14:creationId xmlns:p14="http://schemas.microsoft.com/office/powerpoint/2010/main" val="400010554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5C19A6A-7E5C-2130-3029-986466D33860}"/>
              </a:ext>
            </a:extLst>
          </p:cNvPr>
          <p:cNvPicPr>
            <a:picLocks noChangeAspect="1"/>
          </p:cNvPicPr>
          <p:nvPr/>
        </p:nvPicPr>
        <p:blipFill>
          <a:blip r:embed="rId3"/>
          <a:stretch>
            <a:fillRect/>
          </a:stretch>
        </p:blipFill>
        <p:spPr>
          <a:xfrm>
            <a:off x="6810073" y="-167966"/>
            <a:ext cx="5489024" cy="4152411"/>
          </a:xfrm>
          <a:prstGeom prst="rect">
            <a:avLst/>
          </a:prstGeom>
        </p:spPr>
      </p:pic>
      <p:pic>
        <p:nvPicPr>
          <p:cNvPr id="11" name="Picture 10">
            <a:extLst>
              <a:ext uri="{FF2B5EF4-FFF2-40B4-BE49-F238E27FC236}">
                <a16:creationId xmlns:a16="http://schemas.microsoft.com/office/drawing/2014/main" id="{24B3673B-11C0-08D1-826B-DBEF09DF9935}"/>
              </a:ext>
            </a:extLst>
          </p:cNvPr>
          <p:cNvPicPr>
            <a:picLocks noChangeAspect="1"/>
          </p:cNvPicPr>
          <p:nvPr/>
        </p:nvPicPr>
        <p:blipFill>
          <a:blip r:embed="rId4"/>
          <a:stretch>
            <a:fillRect/>
          </a:stretch>
        </p:blipFill>
        <p:spPr>
          <a:xfrm>
            <a:off x="1007389" y="2284648"/>
            <a:ext cx="6659504" cy="4573351"/>
          </a:xfrm>
          <a:prstGeom prst="rect">
            <a:avLst/>
          </a:prstGeom>
        </p:spPr>
      </p:pic>
      <p:pic>
        <p:nvPicPr>
          <p:cNvPr id="5" name="Content Placeholder 4">
            <a:extLst>
              <a:ext uri="{FF2B5EF4-FFF2-40B4-BE49-F238E27FC236}">
                <a16:creationId xmlns:a16="http://schemas.microsoft.com/office/drawing/2014/main" id="{4E9791E3-36A5-DACE-E8DA-0B7024C5AB99}"/>
              </a:ext>
            </a:extLst>
          </p:cNvPr>
          <p:cNvPicPr>
            <a:picLocks noGrp="1" noChangeAspect="1"/>
          </p:cNvPicPr>
          <p:nvPr>
            <p:ph idx="1"/>
          </p:nvPr>
        </p:nvPicPr>
        <p:blipFill>
          <a:blip r:embed="rId5"/>
          <a:stretch>
            <a:fillRect/>
          </a:stretch>
        </p:blipFill>
        <p:spPr>
          <a:xfrm>
            <a:off x="-6368" y="-602330"/>
            <a:ext cx="3084844" cy="3980445"/>
          </a:xfrm>
          <a:prstGeom prst="rect">
            <a:avLst/>
          </a:prstGeom>
        </p:spPr>
      </p:pic>
      <p:sp>
        <p:nvSpPr>
          <p:cNvPr id="6" name="TextBox 5">
            <a:extLst>
              <a:ext uri="{FF2B5EF4-FFF2-40B4-BE49-F238E27FC236}">
                <a16:creationId xmlns:a16="http://schemas.microsoft.com/office/drawing/2014/main" id="{D103FA9E-F191-AC93-6724-540A1E214CBB}"/>
              </a:ext>
            </a:extLst>
          </p:cNvPr>
          <p:cNvSpPr txBox="1"/>
          <p:nvPr/>
        </p:nvSpPr>
        <p:spPr>
          <a:xfrm>
            <a:off x="4200701" y="86823"/>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1986</a:t>
            </a:r>
          </a:p>
        </p:txBody>
      </p:sp>
      <p:sp>
        <p:nvSpPr>
          <p:cNvPr id="2" name="TextBox 1">
            <a:extLst>
              <a:ext uri="{FF2B5EF4-FFF2-40B4-BE49-F238E27FC236}">
                <a16:creationId xmlns:a16="http://schemas.microsoft.com/office/drawing/2014/main" id="{20581C29-1F4F-7A89-7AF8-7AC95DE0850A}"/>
              </a:ext>
            </a:extLst>
          </p:cNvPr>
          <p:cNvSpPr txBox="1"/>
          <p:nvPr/>
        </p:nvSpPr>
        <p:spPr>
          <a:xfrm>
            <a:off x="3132263" y="1077242"/>
            <a:ext cx="3602268" cy="1200329"/>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President, </a:t>
            </a:r>
          </a:p>
          <a:p>
            <a:r>
              <a:rPr lang="en-US" sz="2400" b="1" dirty="0">
                <a:latin typeface="Arial" panose="020B0604020202020204" pitchFamily="34" charset="0"/>
                <a:cs typeface="Arial" panose="020B0604020202020204" pitchFamily="34" charset="0"/>
              </a:rPr>
              <a:t>Karla Jumping Juniper </a:t>
            </a:r>
          </a:p>
          <a:p>
            <a:r>
              <a:rPr lang="en-US" sz="2400" b="1" dirty="0">
                <a:latin typeface="Arial" panose="020B0604020202020204" pitchFamily="34" charset="0"/>
                <a:cs typeface="Arial" panose="020B0604020202020204" pitchFamily="34" charset="0"/>
              </a:rPr>
              <a:t>Jones</a:t>
            </a:r>
          </a:p>
        </p:txBody>
      </p:sp>
      <p:pic>
        <p:nvPicPr>
          <p:cNvPr id="4" name="Picture 3">
            <a:extLst>
              <a:ext uri="{FF2B5EF4-FFF2-40B4-BE49-F238E27FC236}">
                <a16:creationId xmlns:a16="http://schemas.microsoft.com/office/drawing/2014/main" id="{0A87089C-7015-6A37-3937-3DB59479AD26}"/>
              </a:ext>
            </a:extLst>
          </p:cNvPr>
          <p:cNvPicPr>
            <a:picLocks noChangeAspect="1"/>
          </p:cNvPicPr>
          <p:nvPr/>
        </p:nvPicPr>
        <p:blipFill>
          <a:blip r:embed="rId6"/>
          <a:stretch>
            <a:fillRect/>
          </a:stretch>
        </p:blipFill>
        <p:spPr>
          <a:xfrm>
            <a:off x="7627117" y="3966516"/>
            <a:ext cx="4615007" cy="3281080"/>
          </a:xfrm>
          <a:prstGeom prst="rect">
            <a:avLst/>
          </a:prstGeom>
        </p:spPr>
      </p:pic>
      <p:sp>
        <p:nvSpPr>
          <p:cNvPr id="15" name="TextBox 14">
            <a:extLst>
              <a:ext uri="{FF2B5EF4-FFF2-40B4-BE49-F238E27FC236}">
                <a16:creationId xmlns:a16="http://schemas.microsoft.com/office/drawing/2014/main" id="{140B4719-9652-D97D-70F5-D6EB0FE3E92D}"/>
              </a:ext>
            </a:extLst>
          </p:cNvPr>
          <p:cNvSpPr txBox="1"/>
          <p:nvPr/>
        </p:nvSpPr>
        <p:spPr>
          <a:xfrm>
            <a:off x="9368364" y="3818079"/>
            <a:ext cx="2941831"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New Members</a:t>
            </a:r>
          </a:p>
        </p:txBody>
      </p:sp>
    </p:spTree>
    <p:extLst>
      <p:ext uri="{BB962C8B-B14F-4D97-AF65-F5344CB8AC3E}">
        <p14:creationId xmlns:p14="http://schemas.microsoft.com/office/powerpoint/2010/main" val="174077688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posing for a photo&#10;&#10;AI-generated content may be incorrect.">
            <a:extLst>
              <a:ext uri="{FF2B5EF4-FFF2-40B4-BE49-F238E27FC236}">
                <a16:creationId xmlns:a16="http://schemas.microsoft.com/office/drawing/2014/main" id="{34E7B416-7FF6-50E5-7D17-6CD69BB974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004" y="360724"/>
            <a:ext cx="10326820" cy="6308521"/>
          </a:xfrm>
        </p:spPr>
      </p:pic>
      <p:sp>
        <p:nvSpPr>
          <p:cNvPr id="6" name="TextBox 5">
            <a:extLst>
              <a:ext uri="{FF2B5EF4-FFF2-40B4-BE49-F238E27FC236}">
                <a16:creationId xmlns:a16="http://schemas.microsoft.com/office/drawing/2014/main" id="{88A35174-51F1-F64E-8243-E6911C4DFA9C}"/>
              </a:ext>
            </a:extLst>
          </p:cNvPr>
          <p:cNvSpPr txBox="1"/>
          <p:nvPr/>
        </p:nvSpPr>
        <p:spPr>
          <a:xfrm>
            <a:off x="180364" y="515923"/>
            <a:ext cx="3329758"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1986</a:t>
            </a:r>
          </a:p>
          <a:p>
            <a:r>
              <a:rPr lang="en-US" sz="3200" b="1" dirty="0">
                <a:latin typeface="Arial" panose="020B0604020202020204" pitchFamily="34" charset="0"/>
                <a:cs typeface="Arial" panose="020B0604020202020204" pitchFamily="34" charset="0"/>
              </a:rPr>
              <a:t>Christmas Party</a:t>
            </a:r>
          </a:p>
        </p:txBody>
      </p:sp>
    </p:spTree>
    <p:extLst>
      <p:ext uri="{BB962C8B-B14F-4D97-AF65-F5344CB8AC3E}">
        <p14:creationId xmlns:p14="http://schemas.microsoft.com/office/powerpoint/2010/main" val="105882074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BD32F3-CE30-99EF-F137-6505BD8D5346}"/>
              </a:ext>
            </a:extLst>
          </p:cNvPr>
          <p:cNvPicPr>
            <a:picLocks noChangeAspect="1"/>
          </p:cNvPicPr>
          <p:nvPr/>
        </p:nvPicPr>
        <p:blipFill>
          <a:blip r:embed="rId2"/>
          <a:srcRect t="7309" b="9681"/>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7BA9881B-098A-8E97-692D-49B9FA98B402}"/>
              </a:ext>
            </a:extLst>
          </p:cNvPr>
          <p:cNvSpPr txBox="1"/>
          <p:nvPr/>
        </p:nvSpPr>
        <p:spPr>
          <a:xfrm>
            <a:off x="476292" y="118631"/>
            <a:ext cx="2779928" cy="1569660"/>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1987</a:t>
            </a:r>
          </a:p>
          <a:p>
            <a:r>
              <a:rPr lang="en-US" sz="3200" b="1" dirty="0">
                <a:latin typeface="Arial" panose="020B0604020202020204" pitchFamily="34" charset="0"/>
                <a:cs typeface="Arial" panose="020B0604020202020204" pitchFamily="34" charset="0"/>
              </a:rPr>
              <a:t>President, </a:t>
            </a:r>
          </a:p>
          <a:p>
            <a:r>
              <a:rPr lang="en-US" sz="3200" b="1" dirty="0">
                <a:latin typeface="Arial" panose="020B0604020202020204" pitchFamily="34" charset="0"/>
                <a:cs typeface="Arial" panose="020B0604020202020204" pitchFamily="34" charset="0"/>
              </a:rPr>
              <a:t>Adona Haase</a:t>
            </a:r>
          </a:p>
        </p:txBody>
      </p:sp>
      <p:sp>
        <p:nvSpPr>
          <p:cNvPr id="2" name="TextBox 1">
            <a:extLst>
              <a:ext uri="{FF2B5EF4-FFF2-40B4-BE49-F238E27FC236}">
                <a16:creationId xmlns:a16="http://schemas.microsoft.com/office/drawing/2014/main" id="{949F46F9-0190-EEB3-8EAF-ACE2F62A68D6}"/>
              </a:ext>
            </a:extLst>
          </p:cNvPr>
          <p:cNvSpPr txBox="1"/>
          <p:nvPr/>
        </p:nvSpPr>
        <p:spPr>
          <a:xfrm>
            <a:off x="7471338" y="267068"/>
            <a:ext cx="4347152" cy="954107"/>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Sponsors, </a:t>
            </a:r>
          </a:p>
          <a:p>
            <a:r>
              <a:rPr lang="en-US" sz="2800" b="1" dirty="0">
                <a:latin typeface="Arial" panose="020B0604020202020204" pitchFamily="34" charset="0"/>
                <a:cs typeface="Arial" panose="020B0604020202020204" pitchFamily="34" charset="0"/>
              </a:rPr>
              <a:t>Mark Austin, Kay Midkiff</a:t>
            </a:r>
          </a:p>
        </p:txBody>
      </p:sp>
    </p:spTree>
    <p:extLst>
      <p:ext uri="{BB962C8B-B14F-4D97-AF65-F5344CB8AC3E}">
        <p14:creationId xmlns:p14="http://schemas.microsoft.com/office/powerpoint/2010/main" val="141503141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558275-8190-B0D0-6157-A540BE0008BE}"/>
              </a:ext>
            </a:extLst>
          </p:cNvPr>
          <p:cNvPicPr>
            <a:picLocks noChangeAspect="1"/>
          </p:cNvPicPr>
          <p:nvPr/>
        </p:nvPicPr>
        <p:blipFill>
          <a:blip r:embed="rId2"/>
          <a:srcRect l="-888" t="4763" r="4015" b="6007"/>
          <a:stretch>
            <a:fillRect/>
          </a:stretch>
        </p:blipFill>
        <p:spPr>
          <a:xfrm>
            <a:off x="3624445" y="8188"/>
            <a:ext cx="8585317" cy="6849812"/>
          </a:xfrm>
          <a:prstGeom prst="rect">
            <a:avLst/>
          </a:prstGeom>
        </p:spPr>
      </p:pic>
      <p:sp>
        <p:nvSpPr>
          <p:cNvPr id="4" name="TextBox 3">
            <a:extLst>
              <a:ext uri="{FF2B5EF4-FFF2-40B4-BE49-F238E27FC236}">
                <a16:creationId xmlns:a16="http://schemas.microsoft.com/office/drawing/2014/main" id="{B23DE654-0025-0C2C-3BB5-1DEECA7BE9CA}"/>
              </a:ext>
            </a:extLst>
          </p:cNvPr>
          <p:cNvSpPr txBox="1"/>
          <p:nvPr/>
        </p:nvSpPr>
        <p:spPr>
          <a:xfrm>
            <a:off x="1034980" y="678264"/>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1988</a:t>
            </a:r>
          </a:p>
        </p:txBody>
      </p:sp>
      <p:pic>
        <p:nvPicPr>
          <p:cNvPr id="6" name="Picture 5">
            <a:extLst>
              <a:ext uri="{FF2B5EF4-FFF2-40B4-BE49-F238E27FC236}">
                <a16:creationId xmlns:a16="http://schemas.microsoft.com/office/drawing/2014/main" id="{7200B9E8-4968-8994-0911-BD73DAB5C90A}"/>
              </a:ext>
            </a:extLst>
          </p:cNvPr>
          <p:cNvPicPr>
            <a:picLocks noChangeAspect="1"/>
          </p:cNvPicPr>
          <p:nvPr/>
        </p:nvPicPr>
        <p:blipFill>
          <a:blip r:embed="rId3"/>
          <a:stretch>
            <a:fillRect/>
          </a:stretch>
        </p:blipFill>
        <p:spPr>
          <a:xfrm>
            <a:off x="-263914" y="2436724"/>
            <a:ext cx="4164242" cy="3210448"/>
          </a:xfrm>
          <a:prstGeom prst="rect">
            <a:avLst/>
          </a:prstGeom>
        </p:spPr>
      </p:pic>
      <p:sp>
        <p:nvSpPr>
          <p:cNvPr id="7" name="TextBox 6">
            <a:extLst>
              <a:ext uri="{FF2B5EF4-FFF2-40B4-BE49-F238E27FC236}">
                <a16:creationId xmlns:a16="http://schemas.microsoft.com/office/drawing/2014/main" id="{937AA93F-103B-D17E-EF52-304C11108FF6}"/>
              </a:ext>
            </a:extLst>
          </p:cNvPr>
          <p:cNvSpPr txBox="1"/>
          <p:nvPr/>
        </p:nvSpPr>
        <p:spPr>
          <a:xfrm>
            <a:off x="396910" y="4607169"/>
            <a:ext cx="2941831"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New Members</a:t>
            </a:r>
          </a:p>
        </p:txBody>
      </p:sp>
    </p:spTree>
    <p:extLst>
      <p:ext uri="{BB962C8B-B14F-4D97-AF65-F5344CB8AC3E}">
        <p14:creationId xmlns:p14="http://schemas.microsoft.com/office/powerpoint/2010/main" val="85573800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8DDC25-1974-1C37-3302-71819D7C5C4E}"/>
              </a:ext>
            </a:extLst>
          </p:cNvPr>
          <p:cNvPicPr>
            <a:picLocks noChangeAspect="1"/>
          </p:cNvPicPr>
          <p:nvPr/>
        </p:nvPicPr>
        <p:blipFill>
          <a:blip r:embed="rId2"/>
          <a:srcRect b="3158"/>
          <a:stretch>
            <a:fillRect/>
          </a:stretch>
        </p:blipFill>
        <p:spPr>
          <a:xfrm>
            <a:off x="0" y="1"/>
            <a:ext cx="9593014" cy="4788040"/>
          </a:xfrm>
          <a:prstGeom prst="rect">
            <a:avLst/>
          </a:prstGeom>
        </p:spPr>
      </p:pic>
      <p:pic>
        <p:nvPicPr>
          <p:cNvPr id="7" name="Content Placeholder 6">
            <a:extLst>
              <a:ext uri="{FF2B5EF4-FFF2-40B4-BE49-F238E27FC236}">
                <a16:creationId xmlns:a16="http://schemas.microsoft.com/office/drawing/2014/main" id="{FB185A9D-042E-ED55-14C5-E2E1A7304434}"/>
              </a:ext>
            </a:extLst>
          </p:cNvPr>
          <p:cNvPicPr>
            <a:picLocks noGrp="1" noChangeAspect="1"/>
          </p:cNvPicPr>
          <p:nvPr>
            <p:ph idx="1"/>
          </p:nvPr>
        </p:nvPicPr>
        <p:blipFill>
          <a:blip r:embed="rId3"/>
          <a:srcRect l="5643"/>
          <a:stretch>
            <a:fillRect/>
          </a:stretch>
        </p:blipFill>
        <p:spPr>
          <a:xfrm>
            <a:off x="8907862" y="2506662"/>
            <a:ext cx="3284632" cy="4351338"/>
          </a:xfrm>
          <a:prstGeom prst="rect">
            <a:avLst/>
          </a:prstGeom>
        </p:spPr>
      </p:pic>
      <p:sp>
        <p:nvSpPr>
          <p:cNvPr id="8" name="TextBox 7">
            <a:extLst>
              <a:ext uri="{FF2B5EF4-FFF2-40B4-BE49-F238E27FC236}">
                <a16:creationId xmlns:a16="http://schemas.microsoft.com/office/drawing/2014/main" id="{D057C215-BB6E-3C48-4958-2DFDFB075DFE}"/>
              </a:ext>
            </a:extLst>
          </p:cNvPr>
          <p:cNvSpPr txBox="1"/>
          <p:nvPr/>
        </p:nvSpPr>
        <p:spPr>
          <a:xfrm>
            <a:off x="9079262" y="2456096"/>
            <a:ext cx="2941831"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New Members</a:t>
            </a:r>
          </a:p>
        </p:txBody>
      </p:sp>
      <p:sp>
        <p:nvSpPr>
          <p:cNvPr id="9" name="TextBox 8">
            <a:extLst>
              <a:ext uri="{FF2B5EF4-FFF2-40B4-BE49-F238E27FC236}">
                <a16:creationId xmlns:a16="http://schemas.microsoft.com/office/drawing/2014/main" id="{00420325-3E35-1CB7-D1D8-918196D92BA9}"/>
              </a:ext>
            </a:extLst>
          </p:cNvPr>
          <p:cNvSpPr txBox="1"/>
          <p:nvPr/>
        </p:nvSpPr>
        <p:spPr>
          <a:xfrm>
            <a:off x="3351129" y="4119824"/>
            <a:ext cx="2575513"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ZONTA 1989</a:t>
            </a:r>
          </a:p>
        </p:txBody>
      </p:sp>
      <p:sp>
        <p:nvSpPr>
          <p:cNvPr id="2" name="TextBox 1">
            <a:extLst>
              <a:ext uri="{FF2B5EF4-FFF2-40B4-BE49-F238E27FC236}">
                <a16:creationId xmlns:a16="http://schemas.microsoft.com/office/drawing/2014/main" id="{E30507B5-5B35-6245-A871-A0CF7FA5E65F}"/>
              </a:ext>
            </a:extLst>
          </p:cNvPr>
          <p:cNvSpPr txBox="1"/>
          <p:nvPr/>
        </p:nvSpPr>
        <p:spPr>
          <a:xfrm>
            <a:off x="1683021" y="4788041"/>
            <a:ext cx="6139822"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President,  </a:t>
            </a:r>
          </a:p>
          <a:p>
            <a:r>
              <a:rPr lang="en-US" sz="3200" b="1" dirty="0">
                <a:latin typeface="Arial" panose="020B0604020202020204" pitchFamily="34" charset="0"/>
                <a:cs typeface="Arial" panose="020B0604020202020204" pitchFamily="34" charset="0"/>
              </a:rPr>
              <a:t>Leila Peace Token Golden May</a:t>
            </a:r>
          </a:p>
        </p:txBody>
      </p:sp>
      <p:sp>
        <p:nvSpPr>
          <p:cNvPr id="3" name="TextBox 2">
            <a:extLst>
              <a:ext uri="{FF2B5EF4-FFF2-40B4-BE49-F238E27FC236}">
                <a16:creationId xmlns:a16="http://schemas.microsoft.com/office/drawing/2014/main" id="{2EBA7B76-8F92-5618-5F43-C963C7C968E1}"/>
              </a:ext>
            </a:extLst>
          </p:cNvPr>
          <p:cNvSpPr txBox="1"/>
          <p:nvPr/>
        </p:nvSpPr>
        <p:spPr>
          <a:xfrm>
            <a:off x="9670473" y="178030"/>
            <a:ext cx="2576154" cy="2215991"/>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60</a:t>
            </a:r>
            <a:r>
              <a:rPr lang="en-US" sz="2400" b="1" baseline="30000" dirty="0">
                <a:latin typeface="Arial" panose="020B0604020202020204" pitchFamily="34" charset="0"/>
                <a:cs typeface="Arial" panose="020B0604020202020204" pitchFamily="34" charset="0"/>
              </a:rPr>
              <a:t>th</a:t>
            </a:r>
            <a:r>
              <a:rPr lang="en-US" sz="2400" b="1" dirty="0">
                <a:latin typeface="Arial" panose="020B0604020202020204" pitchFamily="34" charset="0"/>
                <a:cs typeface="Arial" panose="020B0604020202020204" pitchFamily="34" charset="0"/>
              </a:rPr>
              <a:t> Anniversary</a:t>
            </a:r>
          </a:p>
          <a:p>
            <a:r>
              <a:rPr lang="en-US" sz="2400" b="1" dirty="0">
                <a:latin typeface="Arial" panose="020B0604020202020204" pitchFamily="34" charset="0"/>
                <a:cs typeface="Arial" panose="020B0604020202020204" pitchFamily="34" charset="0"/>
              </a:rPr>
              <a:t>Homecoming</a:t>
            </a:r>
          </a:p>
          <a:p>
            <a:r>
              <a:rPr lang="en-US" sz="2400" b="1" dirty="0">
                <a:latin typeface="Arial" panose="020B0604020202020204" pitchFamily="34" charset="0"/>
                <a:cs typeface="Arial" panose="020B0604020202020204" pitchFamily="34" charset="0"/>
              </a:rPr>
              <a:t>Halloween</a:t>
            </a:r>
          </a:p>
          <a:p>
            <a:r>
              <a:rPr lang="en-US" sz="2400" b="1" dirty="0">
                <a:latin typeface="Arial" panose="020B0604020202020204" pitchFamily="34" charset="0"/>
                <a:cs typeface="Arial" panose="020B0604020202020204" pitchFamily="34" charset="0"/>
              </a:rPr>
              <a:t>Week of Fun</a:t>
            </a:r>
          </a:p>
          <a:p>
            <a:r>
              <a:rPr lang="en-US" sz="2400" b="1" dirty="0">
                <a:latin typeface="Arial" panose="020B0604020202020204" pitchFamily="34" charset="0"/>
                <a:cs typeface="Arial" panose="020B0604020202020204" pitchFamily="34" charset="0"/>
              </a:rPr>
              <a:t>Air-Band</a:t>
            </a:r>
          </a:p>
          <a:p>
            <a:endParaRPr lang="en-US" dirty="0"/>
          </a:p>
        </p:txBody>
      </p:sp>
    </p:spTree>
    <p:extLst>
      <p:ext uri="{BB962C8B-B14F-4D97-AF65-F5344CB8AC3E}">
        <p14:creationId xmlns:p14="http://schemas.microsoft.com/office/powerpoint/2010/main" val="319303598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E21E23-A1AD-A723-DB7C-902073188B0B}"/>
              </a:ext>
            </a:extLst>
          </p:cNvPr>
          <p:cNvPicPr>
            <a:picLocks noChangeAspect="1"/>
          </p:cNvPicPr>
          <p:nvPr/>
        </p:nvPicPr>
        <p:blipFill>
          <a:blip r:embed="rId2"/>
          <a:stretch>
            <a:fillRect/>
          </a:stretch>
        </p:blipFill>
        <p:spPr>
          <a:xfrm>
            <a:off x="0" y="0"/>
            <a:ext cx="6100230" cy="4160018"/>
          </a:xfrm>
          <a:prstGeom prst="rect">
            <a:avLst/>
          </a:prstGeom>
        </p:spPr>
      </p:pic>
      <p:pic>
        <p:nvPicPr>
          <p:cNvPr id="5" name="Picture 4">
            <a:extLst>
              <a:ext uri="{FF2B5EF4-FFF2-40B4-BE49-F238E27FC236}">
                <a16:creationId xmlns:a16="http://schemas.microsoft.com/office/drawing/2014/main" id="{F689CAF8-723E-B02C-29CA-80AFBF11866E}"/>
              </a:ext>
            </a:extLst>
          </p:cNvPr>
          <p:cNvPicPr>
            <a:picLocks noChangeAspect="1"/>
          </p:cNvPicPr>
          <p:nvPr/>
        </p:nvPicPr>
        <p:blipFill>
          <a:blip r:embed="rId3"/>
          <a:stretch>
            <a:fillRect/>
          </a:stretch>
        </p:blipFill>
        <p:spPr>
          <a:xfrm>
            <a:off x="6096000" y="1193266"/>
            <a:ext cx="6096000" cy="5664734"/>
          </a:xfrm>
          <a:prstGeom prst="rect">
            <a:avLst/>
          </a:prstGeom>
        </p:spPr>
      </p:pic>
      <p:sp>
        <p:nvSpPr>
          <p:cNvPr id="6" name="TextBox 5">
            <a:extLst>
              <a:ext uri="{FF2B5EF4-FFF2-40B4-BE49-F238E27FC236}">
                <a16:creationId xmlns:a16="http://schemas.microsoft.com/office/drawing/2014/main" id="{BFB90C53-A506-C5BC-58E6-E6671E67ECEE}"/>
              </a:ext>
            </a:extLst>
          </p:cNvPr>
          <p:cNvSpPr txBox="1"/>
          <p:nvPr/>
        </p:nvSpPr>
        <p:spPr>
          <a:xfrm>
            <a:off x="7508187" y="11858"/>
            <a:ext cx="2575513" cy="584775"/>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 1990</a:t>
            </a:r>
          </a:p>
        </p:txBody>
      </p:sp>
      <p:sp>
        <p:nvSpPr>
          <p:cNvPr id="2" name="TextBox 1">
            <a:extLst>
              <a:ext uri="{FF2B5EF4-FFF2-40B4-BE49-F238E27FC236}">
                <a16:creationId xmlns:a16="http://schemas.microsoft.com/office/drawing/2014/main" id="{6EFF0FF7-394E-D5D3-D222-F13FEE2DA7F3}"/>
              </a:ext>
            </a:extLst>
          </p:cNvPr>
          <p:cNvSpPr txBox="1"/>
          <p:nvPr/>
        </p:nvSpPr>
        <p:spPr>
          <a:xfrm>
            <a:off x="2940424" y="4652683"/>
            <a:ext cx="3080780" cy="2585323"/>
          </a:xfrm>
          <a:prstGeom prst="rect">
            <a:avLst/>
          </a:prstGeom>
          <a:noFill/>
        </p:spPr>
        <p:txBody>
          <a:bodyPr wrap="none" rtlCol="0">
            <a:spAutoFit/>
          </a:bodyPr>
          <a:lstStyle/>
          <a:p>
            <a:pPr marL="285750" indent="-285750">
              <a:buFont typeface="Arial" panose="020B0604020202020204" pitchFamily="34" charset="0"/>
              <a:buChar char="•"/>
            </a:pPr>
            <a:r>
              <a:rPr lang="en-US" dirty="0"/>
              <a:t>Adopt-a-Highway Program</a:t>
            </a:r>
          </a:p>
          <a:p>
            <a:pPr marL="285750" indent="-285750">
              <a:buFont typeface="Arial" panose="020B0604020202020204" pitchFamily="34" charset="0"/>
              <a:buChar char="•"/>
            </a:pPr>
            <a:r>
              <a:rPr lang="en-US" dirty="0"/>
              <a:t>Meals-On-Wheels</a:t>
            </a:r>
          </a:p>
          <a:p>
            <a:pPr marL="285750" indent="-285750">
              <a:buFont typeface="Arial" panose="020B0604020202020204" pitchFamily="34" charset="0"/>
              <a:buChar char="•"/>
            </a:pPr>
            <a:r>
              <a:rPr lang="en-US" dirty="0"/>
              <a:t>Halloween Bash</a:t>
            </a:r>
          </a:p>
          <a:p>
            <a:pPr marL="285750" indent="-285750">
              <a:buFont typeface="Arial" panose="020B0604020202020204" pitchFamily="34" charset="0"/>
              <a:buChar char="•"/>
            </a:pPr>
            <a:r>
              <a:rPr lang="en-US" dirty="0"/>
              <a:t>Eighth Annual Airband</a:t>
            </a:r>
          </a:p>
          <a:p>
            <a:pPr marL="285750" indent="-285750">
              <a:buFont typeface="Arial" panose="020B0604020202020204" pitchFamily="34" charset="0"/>
              <a:buChar char="•"/>
            </a:pPr>
            <a:r>
              <a:rPr lang="en-US" dirty="0"/>
              <a:t>Christmas Date Party</a:t>
            </a:r>
          </a:p>
          <a:p>
            <a:pPr marL="285750" indent="-285750">
              <a:buFont typeface="Arial" panose="020B0604020202020204" pitchFamily="34" charset="0"/>
              <a:buChar char="•"/>
            </a:pPr>
            <a:r>
              <a:rPr lang="en-US" dirty="0"/>
              <a:t>St. Patrick’s Day Party</a:t>
            </a:r>
          </a:p>
          <a:p>
            <a:pPr marL="285750" indent="-285750">
              <a:buFont typeface="Arial" panose="020B0604020202020204" pitchFamily="34" charset="0"/>
              <a:buChar char="•"/>
            </a:pPr>
            <a:r>
              <a:rPr lang="en-US" dirty="0"/>
              <a:t>Annual Spring function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F62B3F7E-DED4-68C1-A3FC-FCED96378239}"/>
              </a:ext>
            </a:extLst>
          </p:cNvPr>
          <p:cNvSpPr txBox="1"/>
          <p:nvPr/>
        </p:nvSpPr>
        <p:spPr>
          <a:xfrm>
            <a:off x="6247005" y="417339"/>
            <a:ext cx="5586786" cy="830997"/>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Eight new members and Zonta Brave</a:t>
            </a:r>
          </a:p>
          <a:p>
            <a:pPr algn="ctr"/>
            <a:r>
              <a:rPr lang="en-US" sz="2400" b="1" dirty="0">
                <a:latin typeface="Arial" panose="020B0604020202020204" pitchFamily="34" charset="0"/>
                <a:cs typeface="Arial" panose="020B0604020202020204" pitchFamily="34" charset="0"/>
              </a:rPr>
              <a:t> Justin Phillips</a:t>
            </a:r>
          </a:p>
        </p:txBody>
      </p:sp>
      <p:sp>
        <p:nvSpPr>
          <p:cNvPr id="7" name="TextBox 6">
            <a:extLst>
              <a:ext uri="{FF2B5EF4-FFF2-40B4-BE49-F238E27FC236}">
                <a16:creationId xmlns:a16="http://schemas.microsoft.com/office/drawing/2014/main" id="{B01EF527-F15B-C225-7BE8-40C7888D60F2}"/>
              </a:ext>
            </a:extLst>
          </p:cNvPr>
          <p:cNvSpPr txBox="1"/>
          <p:nvPr/>
        </p:nvSpPr>
        <p:spPr>
          <a:xfrm>
            <a:off x="49305" y="4303059"/>
            <a:ext cx="2701381" cy="1815882"/>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 </a:t>
            </a:r>
          </a:p>
          <a:p>
            <a:r>
              <a:rPr lang="en-US" sz="2800" b="1" dirty="0">
                <a:latin typeface="Arial" panose="020B0604020202020204" pitchFamily="34" charset="0"/>
                <a:cs typeface="Arial" panose="020B0604020202020204" pitchFamily="34" charset="0"/>
              </a:rPr>
              <a:t>Micki Blasting </a:t>
            </a:r>
          </a:p>
          <a:p>
            <a:r>
              <a:rPr lang="en-US" sz="2800" b="1" dirty="0">
                <a:latin typeface="Arial" panose="020B0604020202020204" pitchFamily="34" charset="0"/>
                <a:cs typeface="Arial" panose="020B0604020202020204" pitchFamily="34" charset="0"/>
              </a:rPr>
              <a:t>Gun Gagnon</a:t>
            </a:r>
          </a:p>
          <a:p>
            <a:r>
              <a:rPr lang="en-US" sz="2800" b="1" dirty="0">
                <a:latin typeface="Arial" panose="020B0604020202020204" pitchFamily="34" charset="0"/>
                <a:cs typeface="Arial" panose="020B0604020202020204" pitchFamily="34" charset="0"/>
              </a:rPr>
              <a:t>McHugh</a:t>
            </a:r>
          </a:p>
        </p:txBody>
      </p:sp>
    </p:spTree>
    <p:extLst>
      <p:ext uri="{BB962C8B-B14F-4D97-AF65-F5344CB8AC3E}">
        <p14:creationId xmlns:p14="http://schemas.microsoft.com/office/powerpoint/2010/main" val="159973532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EC54E9-BEFF-843C-83B6-6EFBE4046E03}"/>
              </a:ext>
            </a:extLst>
          </p:cNvPr>
          <p:cNvPicPr>
            <a:picLocks noChangeAspect="1"/>
          </p:cNvPicPr>
          <p:nvPr/>
        </p:nvPicPr>
        <p:blipFill>
          <a:blip r:embed="rId3"/>
          <a:stretch>
            <a:fillRect/>
          </a:stretch>
        </p:blipFill>
        <p:spPr>
          <a:xfrm>
            <a:off x="31716" y="0"/>
            <a:ext cx="5386102" cy="6858000"/>
          </a:xfrm>
          <a:prstGeom prst="rect">
            <a:avLst/>
          </a:prstGeom>
        </p:spPr>
      </p:pic>
      <p:pic>
        <p:nvPicPr>
          <p:cNvPr id="5" name="Picture 4">
            <a:extLst>
              <a:ext uri="{FF2B5EF4-FFF2-40B4-BE49-F238E27FC236}">
                <a16:creationId xmlns:a16="http://schemas.microsoft.com/office/drawing/2014/main" id="{8F4BA767-D16D-86F8-C668-D64BD3436FF0}"/>
              </a:ext>
            </a:extLst>
          </p:cNvPr>
          <p:cNvPicPr>
            <a:picLocks noChangeAspect="1"/>
          </p:cNvPicPr>
          <p:nvPr/>
        </p:nvPicPr>
        <p:blipFill>
          <a:blip r:embed="rId4"/>
          <a:stretch>
            <a:fillRect/>
          </a:stretch>
        </p:blipFill>
        <p:spPr>
          <a:xfrm>
            <a:off x="7466838" y="35858"/>
            <a:ext cx="4725162" cy="6858000"/>
          </a:xfrm>
          <a:prstGeom prst="rect">
            <a:avLst/>
          </a:prstGeom>
        </p:spPr>
      </p:pic>
      <p:sp>
        <p:nvSpPr>
          <p:cNvPr id="6" name="TextBox 5">
            <a:extLst>
              <a:ext uri="{FF2B5EF4-FFF2-40B4-BE49-F238E27FC236}">
                <a16:creationId xmlns:a16="http://schemas.microsoft.com/office/drawing/2014/main" id="{CD58204A-33C9-7320-77AA-7A14899755D4}"/>
              </a:ext>
            </a:extLst>
          </p:cNvPr>
          <p:cNvSpPr txBox="1"/>
          <p:nvPr/>
        </p:nvSpPr>
        <p:spPr>
          <a:xfrm>
            <a:off x="5733909" y="69316"/>
            <a:ext cx="1566454"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1991</a:t>
            </a:r>
          </a:p>
        </p:txBody>
      </p:sp>
      <p:sp>
        <p:nvSpPr>
          <p:cNvPr id="9" name="TextBox 8">
            <a:extLst>
              <a:ext uri="{FF2B5EF4-FFF2-40B4-BE49-F238E27FC236}">
                <a16:creationId xmlns:a16="http://schemas.microsoft.com/office/drawing/2014/main" id="{4F3FDE53-CB4A-D821-7912-3C7BA05FB466}"/>
              </a:ext>
            </a:extLst>
          </p:cNvPr>
          <p:cNvSpPr txBox="1"/>
          <p:nvPr/>
        </p:nvSpPr>
        <p:spPr>
          <a:xfrm>
            <a:off x="9078045" y="6237367"/>
            <a:ext cx="184731" cy="584775"/>
          </a:xfrm>
          <a:prstGeom prst="rect">
            <a:avLst/>
          </a:prstGeom>
          <a:noFill/>
        </p:spPr>
        <p:txBody>
          <a:bodyPr wrap="none" rtlCol="0">
            <a:spAutoFit/>
          </a:bodyPr>
          <a:lstStyle/>
          <a:p>
            <a:endParaRPr lang="en-US"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51F6D1F-2AEA-A927-8A15-09345547E429}"/>
              </a:ext>
            </a:extLst>
          </p:cNvPr>
          <p:cNvSpPr txBox="1"/>
          <p:nvPr/>
        </p:nvSpPr>
        <p:spPr>
          <a:xfrm>
            <a:off x="5417818" y="1225689"/>
            <a:ext cx="6029215" cy="5632311"/>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a:t>
            </a:r>
          </a:p>
          <a:p>
            <a:r>
              <a:rPr lang="en-US" sz="2800" b="1" dirty="0">
                <a:latin typeface="Arial" panose="020B0604020202020204" pitchFamily="34" charset="0"/>
                <a:cs typeface="Arial" panose="020B0604020202020204" pitchFamily="34" charset="0"/>
              </a:rPr>
              <a:t>Christi Meadows</a:t>
            </a:r>
          </a:p>
          <a:p>
            <a:r>
              <a:rPr lang="en-US" sz="2800" b="1" dirty="0">
                <a:latin typeface="Arial" panose="020B0604020202020204" pitchFamily="34" charset="0"/>
                <a:cs typeface="Arial" panose="020B0604020202020204" pitchFamily="34" charset="0"/>
              </a:rPr>
              <a:t>So Still Hill</a:t>
            </a:r>
          </a:p>
          <a:p>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Zonta Brave,</a:t>
            </a:r>
          </a:p>
          <a:p>
            <a:r>
              <a:rPr lang="en-US" sz="2800" b="1" dirty="0">
                <a:latin typeface="Arial" panose="020B0604020202020204" pitchFamily="34" charset="0"/>
                <a:cs typeface="Arial" panose="020B0604020202020204" pitchFamily="34" charset="0"/>
              </a:rPr>
              <a:t>Justin Phillips</a:t>
            </a:r>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Sponsors,</a:t>
            </a:r>
          </a:p>
          <a:p>
            <a:r>
              <a:rPr lang="en-US" sz="2400" b="1" dirty="0">
                <a:latin typeface="Arial" panose="020B0604020202020204" pitchFamily="34" charset="0"/>
                <a:cs typeface="Arial" panose="020B0604020202020204" pitchFamily="34" charset="0"/>
              </a:rPr>
              <a:t>Duane Hoxie</a:t>
            </a:r>
          </a:p>
          <a:p>
            <a:r>
              <a:rPr lang="en-US" sz="2400" b="1" dirty="0">
                <a:latin typeface="Arial" panose="020B0604020202020204" pitchFamily="34" charset="0"/>
                <a:cs typeface="Arial" panose="020B0604020202020204" pitchFamily="34" charset="0"/>
              </a:rPr>
              <a:t>Christy Barnes</a:t>
            </a:r>
          </a:p>
          <a:p>
            <a:r>
              <a:rPr lang="en-US" sz="2400" b="1" dirty="0">
                <a:latin typeface="Arial" panose="020B0604020202020204" pitchFamily="34" charset="0"/>
                <a:cs typeface="Arial" panose="020B0604020202020204" pitchFamily="34" charset="0"/>
              </a:rPr>
              <a:t>Karla Colorful Meadows Midkiff-Lindsey</a:t>
            </a:r>
          </a:p>
          <a:p>
            <a:r>
              <a:rPr lang="en-US" sz="2400" b="1" dirty="0">
                <a:latin typeface="Arial" panose="020B0604020202020204" pitchFamily="34" charset="0"/>
                <a:cs typeface="Arial" panose="020B0604020202020204" pitchFamily="34" charset="0"/>
              </a:rPr>
              <a:t>Diane Osborne</a:t>
            </a:r>
          </a:p>
          <a:p>
            <a:r>
              <a:rPr lang="en-US" sz="2400" b="1" dirty="0">
                <a:latin typeface="Arial" panose="020B0604020202020204" pitchFamily="34" charset="0"/>
                <a:cs typeface="Arial" panose="020B0604020202020204" pitchFamily="34" charset="0"/>
              </a:rPr>
              <a:t>Randy Osborne</a:t>
            </a:r>
          </a:p>
        </p:txBody>
      </p:sp>
    </p:spTree>
    <p:extLst>
      <p:ext uri="{BB962C8B-B14F-4D97-AF65-F5344CB8AC3E}">
        <p14:creationId xmlns:p14="http://schemas.microsoft.com/office/powerpoint/2010/main" val="25657272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A42B6-F978-462F-508C-9222C507B5E3}"/>
              </a:ext>
            </a:extLst>
          </p:cNvPr>
          <p:cNvPicPr>
            <a:picLocks noChangeAspect="1"/>
          </p:cNvPicPr>
          <p:nvPr/>
        </p:nvPicPr>
        <p:blipFill>
          <a:blip r:embed="rId2"/>
          <a:stretch>
            <a:fillRect/>
          </a:stretch>
        </p:blipFill>
        <p:spPr>
          <a:xfrm>
            <a:off x="2968301" y="0"/>
            <a:ext cx="9077601" cy="6858000"/>
          </a:xfrm>
          <a:prstGeom prst="rect">
            <a:avLst/>
          </a:prstGeom>
        </p:spPr>
      </p:pic>
      <p:sp>
        <p:nvSpPr>
          <p:cNvPr id="4" name="TextBox 3">
            <a:extLst>
              <a:ext uri="{FF2B5EF4-FFF2-40B4-BE49-F238E27FC236}">
                <a16:creationId xmlns:a16="http://schemas.microsoft.com/office/drawing/2014/main" id="{22B6851D-E32F-A118-9878-05248129A272}"/>
              </a:ext>
            </a:extLst>
          </p:cNvPr>
          <p:cNvSpPr txBox="1"/>
          <p:nvPr/>
        </p:nvSpPr>
        <p:spPr>
          <a:xfrm>
            <a:off x="781555" y="305497"/>
            <a:ext cx="1298753"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1992</a:t>
            </a:r>
          </a:p>
        </p:txBody>
      </p:sp>
      <p:sp>
        <p:nvSpPr>
          <p:cNvPr id="2" name="TextBox 1">
            <a:extLst>
              <a:ext uri="{FF2B5EF4-FFF2-40B4-BE49-F238E27FC236}">
                <a16:creationId xmlns:a16="http://schemas.microsoft.com/office/drawing/2014/main" id="{A81CDB3F-6221-2F93-A9DA-F00289036EE3}"/>
              </a:ext>
            </a:extLst>
          </p:cNvPr>
          <p:cNvSpPr txBox="1"/>
          <p:nvPr/>
        </p:nvSpPr>
        <p:spPr>
          <a:xfrm>
            <a:off x="125096" y="1539595"/>
            <a:ext cx="2700226" cy="1384995"/>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President,</a:t>
            </a:r>
          </a:p>
          <a:p>
            <a:r>
              <a:rPr lang="en-US" sz="2800" b="1" dirty="0">
                <a:latin typeface="Arial" panose="020B0604020202020204" pitchFamily="34" charset="0"/>
                <a:cs typeface="Arial" panose="020B0604020202020204" pitchFamily="34" charset="0"/>
              </a:rPr>
              <a:t>Valerie Valiant </a:t>
            </a:r>
          </a:p>
          <a:p>
            <a:r>
              <a:rPr lang="en-US" sz="2800" b="1" dirty="0">
                <a:latin typeface="Arial" panose="020B0604020202020204" pitchFamily="34" charset="0"/>
                <a:cs typeface="Arial" panose="020B0604020202020204" pitchFamily="34" charset="0"/>
              </a:rPr>
              <a:t>Sioux Sargent</a:t>
            </a:r>
          </a:p>
        </p:txBody>
      </p:sp>
      <p:sp>
        <p:nvSpPr>
          <p:cNvPr id="5" name="TextBox 4">
            <a:extLst>
              <a:ext uri="{FF2B5EF4-FFF2-40B4-BE49-F238E27FC236}">
                <a16:creationId xmlns:a16="http://schemas.microsoft.com/office/drawing/2014/main" id="{F38D2EFE-23DF-FB65-04A1-3D9CD5FD0D93}"/>
              </a:ext>
            </a:extLst>
          </p:cNvPr>
          <p:cNvSpPr txBox="1"/>
          <p:nvPr/>
        </p:nvSpPr>
        <p:spPr>
          <a:xfrm>
            <a:off x="280234" y="5786718"/>
            <a:ext cx="2462534" cy="1231106"/>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Zonta Brave, </a:t>
            </a:r>
          </a:p>
          <a:p>
            <a:r>
              <a:rPr lang="en-US" sz="2800" b="1" dirty="0">
                <a:latin typeface="Arial" panose="020B0604020202020204" pitchFamily="34" charset="0"/>
                <a:cs typeface="Arial" panose="020B0604020202020204" pitchFamily="34" charset="0"/>
              </a:rPr>
              <a:t>Tom Taylor</a:t>
            </a:r>
          </a:p>
          <a:p>
            <a:endParaRPr lang="en-US" dirty="0"/>
          </a:p>
        </p:txBody>
      </p:sp>
      <p:sp>
        <p:nvSpPr>
          <p:cNvPr id="6" name="TextBox 5">
            <a:extLst>
              <a:ext uri="{FF2B5EF4-FFF2-40B4-BE49-F238E27FC236}">
                <a16:creationId xmlns:a16="http://schemas.microsoft.com/office/drawing/2014/main" id="{9FB07727-C974-1E07-9E51-467A05250942}"/>
              </a:ext>
            </a:extLst>
          </p:cNvPr>
          <p:cNvSpPr txBox="1"/>
          <p:nvPr/>
        </p:nvSpPr>
        <p:spPr>
          <a:xfrm>
            <a:off x="197680" y="3287080"/>
            <a:ext cx="2627642" cy="2031325"/>
          </a:xfrm>
          <a:prstGeom prst="rect">
            <a:avLst/>
          </a:prstGeom>
          <a:noFill/>
        </p:spPr>
        <p:txBody>
          <a:bodyPr wrap="none" rtlCol="0">
            <a:spAutoFit/>
          </a:bodyPr>
          <a:lstStyle/>
          <a:p>
            <a:pPr marL="285750" indent="-285750">
              <a:buFont typeface="Arial" panose="020B0604020202020204" pitchFamily="34" charset="0"/>
              <a:buChar char="•"/>
            </a:pPr>
            <a:r>
              <a:rPr lang="en-US" b="1" dirty="0" err="1">
                <a:latin typeface="Arial" panose="020B0604020202020204" pitchFamily="34" charset="0"/>
                <a:cs typeface="Arial" panose="020B0604020202020204" pitchFamily="34" charset="0"/>
              </a:rPr>
              <a:t>CameZontalot</a:t>
            </a:r>
            <a:r>
              <a:rPr lang="en-US" b="1"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       Spooktacular</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Tenth Annual</a:t>
            </a:r>
          </a:p>
          <a:p>
            <a:r>
              <a:rPr lang="en-US" b="1" dirty="0">
                <a:latin typeface="Arial" panose="020B0604020202020204" pitchFamily="34" charset="0"/>
                <a:cs typeface="Arial" panose="020B0604020202020204" pitchFamily="34" charset="0"/>
              </a:rPr>
              <a:t>       Airband Contest</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Chaperoned lock-in</a:t>
            </a:r>
          </a:p>
          <a:p>
            <a:r>
              <a:rPr lang="en-US" b="1" dirty="0">
                <a:latin typeface="Arial" panose="020B0604020202020204" pitchFamily="34" charset="0"/>
                <a:cs typeface="Arial" panose="020B0604020202020204" pitchFamily="34" charset="0"/>
              </a:rPr>
              <a:t>       at YMCA  with </a:t>
            </a:r>
          </a:p>
          <a:p>
            <a:r>
              <a:rPr lang="en-US" b="1" dirty="0">
                <a:latin typeface="Arial" panose="020B0604020202020204" pitchFamily="34" charset="0"/>
                <a:cs typeface="Arial" panose="020B0604020202020204" pitchFamily="34" charset="0"/>
              </a:rPr>
              <a:t>       Gridiron </a:t>
            </a:r>
          </a:p>
        </p:txBody>
      </p:sp>
    </p:spTree>
    <p:extLst>
      <p:ext uri="{BB962C8B-B14F-4D97-AF65-F5344CB8AC3E}">
        <p14:creationId xmlns:p14="http://schemas.microsoft.com/office/powerpoint/2010/main" val="193006877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E6A824-31CB-6EE3-D24F-F5557A361CB4}"/>
              </a:ext>
            </a:extLst>
          </p:cNvPr>
          <p:cNvPicPr>
            <a:picLocks noChangeAspect="1"/>
          </p:cNvPicPr>
          <p:nvPr/>
        </p:nvPicPr>
        <p:blipFill>
          <a:blip r:embed="rId2"/>
          <a:stretch>
            <a:fillRect/>
          </a:stretch>
        </p:blipFill>
        <p:spPr>
          <a:xfrm>
            <a:off x="-234770" y="-19403"/>
            <a:ext cx="8116433" cy="5068007"/>
          </a:xfrm>
          <a:prstGeom prst="rect">
            <a:avLst/>
          </a:prstGeom>
        </p:spPr>
      </p:pic>
      <p:pic>
        <p:nvPicPr>
          <p:cNvPr id="5" name="Picture 4">
            <a:extLst>
              <a:ext uri="{FF2B5EF4-FFF2-40B4-BE49-F238E27FC236}">
                <a16:creationId xmlns:a16="http://schemas.microsoft.com/office/drawing/2014/main" id="{171FD2B0-29B1-09E1-73A8-9765A0B3C6E4}"/>
              </a:ext>
            </a:extLst>
          </p:cNvPr>
          <p:cNvPicPr>
            <a:picLocks noChangeAspect="1"/>
          </p:cNvPicPr>
          <p:nvPr/>
        </p:nvPicPr>
        <p:blipFill>
          <a:blip r:embed="rId3"/>
          <a:srcRect l="2676" t="3856" b="2550"/>
          <a:stretch>
            <a:fillRect/>
          </a:stretch>
        </p:blipFill>
        <p:spPr>
          <a:xfrm>
            <a:off x="7527613" y="1183338"/>
            <a:ext cx="4686795" cy="5665694"/>
          </a:xfrm>
          <a:prstGeom prst="rect">
            <a:avLst/>
          </a:prstGeom>
        </p:spPr>
      </p:pic>
      <p:sp>
        <p:nvSpPr>
          <p:cNvPr id="6" name="TextBox 5">
            <a:extLst>
              <a:ext uri="{FF2B5EF4-FFF2-40B4-BE49-F238E27FC236}">
                <a16:creationId xmlns:a16="http://schemas.microsoft.com/office/drawing/2014/main" id="{71CDDD2B-1A09-336D-A61C-F92D3276C0F9}"/>
              </a:ext>
            </a:extLst>
          </p:cNvPr>
          <p:cNvSpPr txBox="1"/>
          <p:nvPr/>
        </p:nvSpPr>
        <p:spPr>
          <a:xfrm>
            <a:off x="8901953" y="242047"/>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1993</a:t>
            </a:r>
          </a:p>
        </p:txBody>
      </p:sp>
      <p:sp>
        <p:nvSpPr>
          <p:cNvPr id="7" name="TextBox 6">
            <a:extLst>
              <a:ext uri="{FF2B5EF4-FFF2-40B4-BE49-F238E27FC236}">
                <a16:creationId xmlns:a16="http://schemas.microsoft.com/office/drawing/2014/main" id="{A8F1B13D-C12E-40F3-38BA-E2EA211B49F3}"/>
              </a:ext>
            </a:extLst>
          </p:cNvPr>
          <p:cNvSpPr txBox="1"/>
          <p:nvPr/>
        </p:nvSpPr>
        <p:spPr>
          <a:xfrm>
            <a:off x="49307" y="5240932"/>
            <a:ext cx="6399509" cy="1323439"/>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President, Cindy Laughing Cherokee Lindsay Laub</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Sponsors, Karla Lindsey, Terri Burnell, Glen Tracy, </a:t>
            </a:r>
          </a:p>
          <a:p>
            <a:r>
              <a:rPr lang="en-US" sz="2000" b="1" dirty="0">
                <a:latin typeface="Arial" panose="020B0604020202020204" pitchFamily="34" charset="0"/>
                <a:cs typeface="Arial" panose="020B0604020202020204" pitchFamily="34" charset="0"/>
              </a:rPr>
              <a:t>                 Tracy Harrison</a:t>
            </a:r>
          </a:p>
        </p:txBody>
      </p:sp>
    </p:spTree>
    <p:extLst>
      <p:ext uri="{BB962C8B-B14F-4D97-AF65-F5344CB8AC3E}">
        <p14:creationId xmlns:p14="http://schemas.microsoft.com/office/powerpoint/2010/main" val="225060288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37567E-F87F-3C3E-4D79-F1109E6E0216}"/>
              </a:ext>
            </a:extLst>
          </p:cNvPr>
          <p:cNvPicPr>
            <a:picLocks noChangeAspect="1"/>
          </p:cNvPicPr>
          <p:nvPr/>
        </p:nvPicPr>
        <p:blipFill>
          <a:blip r:embed="rId3">
            <a:extLst>
              <a:ext uri="{28A0092B-C50C-407E-A947-70E740481C1C}">
                <a14:useLocalDpi xmlns:a14="http://schemas.microsoft.com/office/drawing/2010/main" val="0"/>
              </a:ext>
            </a:extLst>
          </a:blip>
          <a:srcRect l="2796" t="15737" r="12230" b="5599"/>
          <a:stretch>
            <a:fillRect/>
          </a:stretch>
        </p:blipFill>
        <p:spPr>
          <a:xfrm rot="5400000">
            <a:off x="-946030" y="860788"/>
            <a:ext cx="5895455" cy="4093200"/>
          </a:xfrm>
          <a:prstGeom prst="rect">
            <a:avLst/>
          </a:prstGeom>
        </p:spPr>
      </p:pic>
      <p:sp>
        <p:nvSpPr>
          <p:cNvPr id="6" name="TextBox 5">
            <a:extLst>
              <a:ext uri="{FF2B5EF4-FFF2-40B4-BE49-F238E27FC236}">
                <a16:creationId xmlns:a16="http://schemas.microsoft.com/office/drawing/2014/main" id="{7B2BB18E-09B0-1374-6DAF-3D0300784658}"/>
              </a:ext>
            </a:extLst>
          </p:cNvPr>
          <p:cNvSpPr txBox="1"/>
          <p:nvPr/>
        </p:nvSpPr>
        <p:spPr>
          <a:xfrm>
            <a:off x="4199966" y="182224"/>
            <a:ext cx="5441576" cy="2062103"/>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Zonta 1994 </a:t>
            </a:r>
          </a:p>
          <a:p>
            <a:r>
              <a:rPr lang="en-US" sz="2800" b="1" dirty="0">
                <a:latin typeface="Arial" panose="020B0604020202020204" pitchFamily="34" charset="0"/>
                <a:cs typeface="Arial" panose="020B0604020202020204" pitchFamily="34" charset="0"/>
              </a:rPr>
              <a:t>President, </a:t>
            </a:r>
          </a:p>
          <a:p>
            <a:r>
              <a:rPr lang="en-US" sz="2800" b="1" dirty="0">
                <a:latin typeface="Arial" panose="020B0604020202020204" pitchFamily="34" charset="0"/>
                <a:cs typeface="Arial" panose="020B0604020202020204" pitchFamily="34" charset="0"/>
              </a:rPr>
              <a:t>Jennifer Wee Rabbit Redding </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FA443CA-3153-2A42-5759-D161A2C86CB1}"/>
              </a:ext>
            </a:extLst>
          </p:cNvPr>
          <p:cNvPicPr>
            <a:picLocks noChangeAspect="1"/>
          </p:cNvPicPr>
          <p:nvPr/>
        </p:nvPicPr>
        <p:blipFill>
          <a:blip r:embed="rId4"/>
          <a:stretch>
            <a:fillRect/>
          </a:stretch>
        </p:blipFill>
        <p:spPr>
          <a:xfrm>
            <a:off x="4048298" y="2306805"/>
            <a:ext cx="8408656" cy="4551195"/>
          </a:xfrm>
          <a:prstGeom prst="rect">
            <a:avLst/>
          </a:prstGeom>
        </p:spPr>
      </p:pic>
      <p:sp>
        <p:nvSpPr>
          <p:cNvPr id="2" name="TextBox 1">
            <a:extLst>
              <a:ext uri="{FF2B5EF4-FFF2-40B4-BE49-F238E27FC236}">
                <a16:creationId xmlns:a16="http://schemas.microsoft.com/office/drawing/2014/main" id="{846EF702-C185-1052-A20A-2DE9313FA43A}"/>
              </a:ext>
            </a:extLst>
          </p:cNvPr>
          <p:cNvSpPr txBox="1"/>
          <p:nvPr/>
        </p:nvSpPr>
        <p:spPr>
          <a:xfrm>
            <a:off x="63886" y="4971885"/>
            <a:ext cx="1981633" cy="1938992"/>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Two new </a:t>
            </a:r>
          </a:p>
          <a:p>
            <a:r>
              <a:rPr lang="en-US" sz="2400" b="1" dirty="0">
                <a:latin typeface="Arial" panose="020B0604020202020204" pitchFamily="34" charset="0"/>
                <a:cs typeface="Arial" panose="020B0604020202020204" pitchFamily="34" charset="0"/>
              </a:rPr>
              <a:t>Members</a:t>
            </a:r>
          </a:p>
          <a:p>
            <a:r>
              <a:rPr lang="en-US" sz="2400" b="1" dirty="0">
                <a:latin typeface="Arial" panose="020B0604020202020204" pitchFamily="34" charset="0"/>
                <a:cs typeface="Arial" panose="020B0604020202020204" pitchFamily="34" charset="0"/>
              </a:rPr>
              <a:t>with</a:t>
            </a:r>
          </a:p>
          <a:p>
            <a:r>
              <a:rPr lang="en-US" sz="2400" b="1" dirty="0">
                <a:latin typeface="Arial" panose="020B0604020202020204" pitchFamily="34" charset="0"/>
                <a:cs typeface="Arial" panose="020B0604020202020204" pitchFamily="34" charset="0"/>
              </a:rPr>
              <a:t>Brave, Scott</a:t>
            </a:r>
          </a:p>
          <a:p>
            <a:r>
              <a:rPr lang="en-US" sz="2400" b="1" dirty="0">
                <a:latin typeface="Arial" panose="020B0604020202020204" pitchFamily="34" charset="0"/>
                <a:cs typeface="Arial" panose="020B0604020202020204" pitchFamily="34" charset="0"/>
              </a:rPr>
              <a:t>Anderson</a:t>
            </a:r>
          </a:p>
        </p:txBody>
      </p:sp>
      <p:pic>
        <p:nvPicPr>
          <p:cNvPr id="7" name="Picture 6">
            <a:extLst>
              <a:ext uri="{FF2B5EF4-FFF2-40B4-BE49-F238E27FC236}">
                <a16:creationId xmlns:a16="http://schemas.microsoft.com/office/drawing/2014/main" id="{DD1E4BAB-1784-57D4-BF11-2BECFE2B257F}"/>
              </a:ext>
            </a:extLst>
          </p:cNvPr>
          <p:cNvPicPr>
            <a:picLocks noChangeAspect="1"/>
          </p:cNvPicPr>
          <p:nvPr/>
        </p:nvPicPr>
        <p:blipFill>
          <a:blip r:embed="rId5"/>
          <a:stretch>
            <a:fillRect/>
          </a:stretch>
        </p:blipFill>
        <p:spPr>
          <a:xfrm>
            <a:off x="2175361" y="3340905"/>
            <a:ext cx="1951589" cy="3334871"/>
          </a:xfrm>
          <a:prstGeom prst="rect">
            <a:avLst/>
          </a:prstGeom>
        </p:spPr>
      </p:pic>
      <p:sp>
        <p:nvSpPr>
          <p:cNvPr id="8" name="TextBox 7">
            <a:extLst>
              <a:ext uri="{FF2B5EF4-FFF2-40B4-BE49-F238E27FC236}">
                <a16:creationId xmlns:a16="http://schemas.microsoft.com/office/drawing/2014/main" id="{411E5335-9F62-D3C9-E3B2-7C4FEE6BC0DF}"/>
              </a:ext>
            </a:extLst>
          </p:cNvPr>
          <p:cNvSpPr txBox="1"/>
          <p:nvPr/>
        </p:nvSpPr>
        <p:spPr>
          <a:xfrm>
            <a:off x="9883588" y="182224"/>
            <a:ext cx="1928798" cy="1754326"/>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Sponsors,</a:t>
            </a:r>
          </a:p>
          <a:p>
            <a:r>
              <a:rPr lang="en-US" b="1" dirty="0">
                <a:latin typeface="Arial" panose="020B0604020202020204" pitchFamily="34" charset="0"/>
                <a:cs typeface="Arial" panose="020B0604020202020204" pitchFamily="34" charset="0"/>
              </a:rPr>
              <a:t>Karla Lindsey</a:t>
            </a:r>
          </a:p>
          <a:p>
            <a:r>
              <a:rPr lang="en-US" b="1" dirty="0">
                <a:latin typeface="Arial" panose="020B0604020202020204" pitchFamily="34" charset="0"/>
                <a:cs typeface="Arial" panose="020B0604020202020204" pitchFamily="34" charset="0"/>
              </a:rPr>
              <a:t>Mindy Terry</a:t>
            </a:r>
          </a:p>
          <a:p>
            <a:r>
              <a:rPr lang="en-US" b="1" dirty="0">
                <a:latin typeface="Arial" panose="020B0604020202020204" pitchFamily="34" charset="0"/>
                <a:cs typeface="Arial" panose="020B0604020202020204" pitchFamily="34" charset="0"/>
              </a:rPr>
              <a:t>Michelle Gentry</a:t>
            </a:r>
          </a:p>
          <a:p>
            <a:r>
              <a:rPr lang="en-US" b="1" dirty="0">
                <a:latin typeface="Arial" panose="020B0604020202020204" pitchFamily="34" charset="0"/>
                <a:cs typeface="Arial" panose="020B0604020202020204" pitchFamily="34" charset="0"/>
              </a:rPr>
              <a:t>Terri Burrell</a:t>
            </a:r>
          </a:p>
          <a:p>
            <a:r>
              <a:rPr lang="en-US" b="1" dirty="0">
                <a:latin typeface="Arial" panose="020B0604020202020204" pitchFamily="34" charset="0"/>
                <a:cs typeface="Arial" panose="020B0604020202020204" pitchFamily="34" charset="0"/>
              </a:rPr>
              <a:t>Tracey Harrison</a:t>
            </a:r>
          </a:p>
        </p:txBody>
      </p:sp>
    </p:spTree>
    <p:extLst>
      <p:ext uri="{BB962C8B-B14F-4D97-AF65-F5344CB8AC3E}">
        <p14:creationId xmlns:p14="http://schemas.microsoft.com/office/powerpoint/2010/main" val="302876842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posing for a photo&#10;&#10;AI-generated content may be incorrect.">
            <a:extLst>
              <a:ext uri="{FF2B5EF4-FFF2-40B4-BE49-F238E27FC236}">
                <a16:creationId xmlns:a16="http://schemas.microsoft.com/office/drawing/2014/main" id="{1B86B517-36B2-1DC9-9CBC-C1A62ED2D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6360" y="0"/>
            <a:ext cx="8151435" cy="6737031"/>
          </a:xfrm>
          <a:prstGeom prst="rect">
            <a:avLst/>
          </a:prstGeom>
        </p:spPr>
      </p:pic>
      <p:sp>
        <p:nvSpPr>
          <p:cNvPr id="2" name="TextBox 1">
            <a:extLst>
              <a:ext uri="{FF2B5EF4-FFF2-40B4-BE49-F238E27FC236}">
                <a16:creationId xmlns:a16="http://schemas.microsoft.com/office/drawing/2014/main" id="{5FB0B0EA-25CE-0CDD-168C-350719ECCDBE}"/>
              </a:ext>
            </a:extLst>
          </p:cNvPr>
          <p:cNvSpPr txBox="1"/>
          <p:nvPr/>
        </p:nvSpPr>
        <p:spPr>
          <a:xfrm>
            <a:off x="155460" y="120969"/>
            <a:ext cx="3416080" cy="3046988"/>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1995</a:t>
            </a:r>
          </a:p>
          <a:p>
            <a:pPr algn="ctr"/>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President,</a:t>
            </a:r>
          </a:p>
          <a:p>
            <a:r>
              <a:rPr lang="en-US" sz="3200" b="1" dirty="0">
                <a:latin typeface="Arial" panose="020B0604020202020204" pitchFamily="34" charset="0"/>
                <a:cs typeface="Arial" panose="020B0604020202020204" pitchFamily="34" charset="0"/>
              </a:rPr>
              <a:t>Suzy Painted </a:t>
            </a:r>
          </a:p>
          <a:p>
            <a:r>
              <a:rPr lang="en-US" sz="3200" b="1" dirty="0">
                <a:latin typeface="Arial" panose="020B0604020202020204" pitchFamily="34" charset="0"/>
                <a:cs typeface="Arial" panose="020B0604020202020204" pitchFamily="34" charset="0"/>
              </a:rPr>
              <a:t>Canyon Gannon</a:t>
            </a:r>
          </a:p>
        </p:txBody>
      </p:sp>
      <p:sp>
        <p:nvSpPr>
          <p:cNvPr id="3" name="TextBox 2">
            <a:extLst>
              <a:ext uri="{FF2B5EF4-FFF2-40B4-BE49-F238E27FC236}">
                <a16:creationId xmlns:a16="http://schemas.microsoft.com/office/drawing/2014/main" id="{7E4C5E22-0826-9658-B85C-6C9FD0D66335}"/>
              </a:ext>
            </a:extLst>
          </p:cNvPr>
          <p:cNvSpPr txBox="1"/>
          <p:nvPr/>
        </p:nvSpPr>
        <p:spPr>
          <a:xfrm>
            <a:off x="6064624" y="6234952"/>
            <a:ext cx="3043013"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Zonta Brave, Tim Drake</a:t>
            </a:r>
          </a:p>
        </p:txBody>
      </p:sp>
      <p:pic>
        <p:nvPicPr>
          <p:cNvPr id="8" name="Picture 7">
            <a:extLst>
              <a:ext uri="{FF2B5EF4-FFF2-40B4-BE49-F238E27FC236}">
                <a16:creationId xmlns:a16="http://schemas.microsoft.com/office/drawing/2014/main" id="{C4FB9CA9-6F01-A39B-93E1-4281B1B8575E}"/>
              </a:ext>
            </a:extLst>
          </p:cNvPr>
          <p:cNvPicPr>
            <a:picLocks noChangeAspect="1"/>
          </p:cNvPicPr>
          <p:nvPr/>
        </p:nvPicPr>
        <p:blipFill>
          <a:blip r:embed="rId3"/>
          <a:stretch>
            <a:fillRect/>
          </a:stretch>
        </p:blipFill>
        <p:spPr>
          <a:xfrm>
            <a:off x="119672" y="3207830"/>
            <a:ext cx="2867425" cy="3391373"/>
          </a:xfrm>
          <a:prstGeom prst="rect">
            <a:avLst/>
          </a:prstGeom>
        </p:spPr>
      </p:pic>
    </p:spTree>
    <p:extLst>
      <p:ext uri="{BB962C8B-B14F-4D97-AF65-F5344CB8AC3E}">
        <p14:creationId xmlns:p14="http://schemas.microsoft.com/office/powerpoint/2010/main" val="192553799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E76F13-85BC-7DC7-90DF-D11E132D9F41}"/>
              </a:ext>
            </a:extLst>
          </p:cNvPr>
          <p:cNvSpPr txBox="1"/>
          <p:nvPr/>
        </p:nvSpPr>
        <p:spPr>
          <a:xfrm>
            <a:off x="7422777" y="358587"/>
            <a:ext cx="2575513"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1996</a:t>
            </a:r>
          </a:p>
        </p:txBody>
      </p:sp>
      <p:pic>
        <p:nvPicPr>
          <p:cNvPr id="4" name="Picture 3">
            <a:extLst>
              <a:ext uri="{FF2B5EF4-FFF2-40B4-BE49-F238E27FC236}">
                <a16:creationId xmlns:a16="http://schemas.microsoft.com/office/drawing/2014/main" id="{5DD901D7-3515-B9D0-C10B-8536DD40B235}"/>
              </a:ext>
            </a:extLst>
          </p:cNvPr>
          <p:cNvPicPr>
            <a:picLocks noChangeAspect="1"/>
          </p:cNvPicPr>
          <p:nvPr/>
        </p:nvPicPr>
        <p:blipFill>
          <a:blip r:embed="rId3"/>
          <a:srcRect t="2357" r="1838" b="2062"/>
          <a:stretch>
            <a:fillRect/>
          </a:stretch>
        </p:blipFill>
        <p:spPr>
          <a:xfrm>
            <a:off x="5127852" y="2963228"/>
            <a:ext cx="7096128" cy="3894772"/>
          </a:xfrm>
          <a:prstGeom prst="rect">
            <a:avLst/>
          </a:prstGeom>
        </p:spPr>
      </p:pic>
      <p:pic>
        <p:nvPicPr>
          <p:cNvPr id="6" name="Picture 5">
            <a:extLst>
              <a:ext uri="{FF2B5EF4-FFF2-40B4-BE49-F238E27FC236}">
                <a16:creationId xmlns:a16="http://schemas.microsoft.com/office/drawing/2014/main" id="{44689483-7ED0-D22F-457B-0A3515F130E9}"/>
              </a:ext>
            </a:extLst>
          </p:cNvPr>
          <p:cNvPicPr>
            <a:picLocks noChangeAspect="1"/>
          </p:cNvPicPr>
          <p:nvPr/>
        </p:nvPicPr>
        <p:blipFill>
          <a:blip r:embed="rId4"/>
          <a:stretch>
            <a:fillRect/>
          </a:stretch>
        </p:blipFill>
        <p:spPr>
          <a:xfrm>
            <a:off x="-8964" y="-183777"/>
            <a:ext cx="5675586" cy="7100047"/>
          </a:xfrm>
          <a:prstGeom prst="rect">
            <a:avLst/>
          </a:prstGeom>
        </p:spPr>
      </p:pic>
      <p:sp>
        <p:nvSpPr>
          <p:cNvPr id="7" name="TextBox 6">
            <a:extLst>
              <a:ext uri="{FF2B5EF4-FFF2-40B4-BE49-F238E27FC236}">
                <a16:creationId xmlns:a16="http://schemas.microsoft.com/office/drawing/2014/main" id="{B18F3287-E8C9-C94B-B801-C12908AB351F}"/>
              </a:ext>
            </a:extLst>
          </p:cNvPr>
          <p:cNvSpPr txBox="1"/>
          <p:nvPr/>
        </p:nvSpPr>
        <p:spPr>
          <a:xfrm>
            <a:off x="89648" y="73385"/>
            <a:ext cx="1820563" cy="830997"/>
          </a:xfrm>
          <a:prstGeom prst="rect">
            <a:avLst/>
          </a:prstGeom>
          <a:noFill/>
        </p:spPr>
        <p:txBody>
          <a:bodyPr wrap="none" rtlCol="0">
            <a:spAutoFit/>
          </a:bodyPr>
          <a:lstStyle/>
          <a:p>
            <a:r>
              <a:rPr lang="en-US" sz="2400" b="1" dirty="0">
                <a:solidFill>
                  <a:schemeClr val="bg1"/>
                </a:solidFill>
                <a:latin typeface="Arial" panose="020B0604020202020204" pitchFamily="34" charset="0"/>
                <a:cs typeface="Arial" panose="020B0604020202020204" pitchFamily="34" charset="0"/>
              </a:rPr>
              <a:t>President,</a:t>
            </a:r>
          </a:p>
          <a:p>
            <a:r>
              <a:rPr lang="en-US" sz="2400" b="1" dirty="0">
                <a:solidFill>
                  <a:schemeClr val="bg1"/>
                </a:solidFill>
                <a:latin typeface="Arial" panose="020B0604020202020204" pitchFamily="34" charset="0"/>
                <a:cs typeface="Arial" panose="020B0604020202020204" pitchFamily="34" charset="0"/>
              </a:rPr>
              <a:t>Alicia West</a:t>
            </a:r>
          </a:p>
        </p:txBody>
      </p:sp>
      <p:sp>
        <p:nvSpPr>
          <p:cNvPr id="8" name="TextBox 7">
            <a:extLst>
              <a:ext uri="{FF2B5EF4-FFF2-40B4-BE49-F238E27FC236}">
                <a16:creationId xmlns:a16="http://schemas.microsoft.com/office/drawing/2014/main" id="{E14EAF4E-A4BB-399A-4073-26AFF6CBD8A5}"/>
              </a:ext>
            </a:extLst>
          </p:cNvPr>
          <p:cNvSpPr txBox="1"/>
          <p:nvPr/>
        </p:nvSpPr>
        <p:spPr>
          <a:xfrm>
            <a:off x="7736543" y="1593817"/>
            <a:ext cx="2767104" cy="1200329"/>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Sponsors, </a:t>
            </a:r>
          </a:p>
          <a:p>
            <a:r>
              <a:rPr lang="en-US" sz="2400" dirty="0">
                <a:latin typeface="Arial" panose="020B0604020202020204" pitchFamily="34" charset="0"/>
                <a:cs typeface="Arial" panose="020B0604020202020204" pitchFamily="34" charset="0"/>
              </a:rPr>
              <a:t>      Mindy Turley</a:t>
            </a:r>
          </a:p>
          <a:p>
            <a:r>
              <a:rPr lang="en-US" sz="2400" dirty="0">
                <a:latin typeface="Arial" panose="020B0604020202020204" pitchFamily="34" charset="0"/>
                <a:cs typeface="Arial" panose="020B0604020202020204" pitchFamily="34" charset="0"/>
              </a:rPr>
              <a:t>      Janice Gannon</a:t>
            </a:r>
          </a:p>
        </p:txBody>
      </p:sp>
      <p:sp>
        <p:nvSpPr>
          <p:cNvPr id="3" name="TextBox 2">
            <a:extLst>
              <a:ext uri="{FF2B5EF4-FFF2-40B4-BE49-F238E27FC236}">
                <a16:creationId xmlns:a16="http://schemas.microsoft.com/office/drawing/2014/main" id="{21E748F6-F849-5017-3DE1-EAE8F922E936}"/>
              </a:ext>
            </a:extLst>
          </p:cNvPr>
          <p:cNvSpPr txBox="1"/>
          <p:nvPr/>
        </p:nvSpPr>
        <p:spPr>
          <a:xfrm>
            <a:off x="7700682" y="5858436"/>
            <a:ext cx="2608471" cy="369332"/>
          </a:xfrm>
          <a:prstGeom prst="rect">
            <a:avLst/>
          </a:prstGeom>
          <a:noFill/>
        </p:spPr>
        <p:txBody>
          <a:bodyPr wrap="none" rtlCol="0">
            <a:spAutoFit/>
          </a:bodyPr>
          <a:lstStyle/>
          <a:p>
            <a:r>
              <a:rPr lang="en-US" b="1" dirty="0">
                <a:solidFill>
                  <a:schemeClr val="bg1"/>
                </a:solidFill>
                <a:latin typeface="Arial" panose="020B0604020202020204" pitchFamily="34" charset="0"/>
                <a:cs typeface="Arial" panose="020B0604020202020204" pitchFamily="34" charset="0"/>
              </a:rPr>
              <a:t>Brave, Travis Muessig</a:t>
            </a:r>
          </a:p>
        </p:txBody>
      </p:sp>
    </p:spTree>
    <p:extLst>
      <p:ext uri="{BB962C8B-B14F-4D97-AF65-F5344CB8AC3E}">
        <p14:creationId xmlns:p14="http://schemas.microsoft.com/office/powerpoint/2010/main" val="129151378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33F8EF-B330-3C84-9C89-FAE5777A9A0C}"/>
              </a:ext>
            </a:extLst>
          </p:cNvPr>
          <p:cNvPicPr>
            <a:picLocks noChangeAspect="1"/>
          </p:cNvPicPr>
          <p:nvPr/>
        </p:nvPicPr>
        <p:blipFill>
          <a:blip r:embed="rId2"/>
          <a:stretch>
            <a:fillRect/>
          </a:stretch>
        </p:blipFill>
        <p:spPr>
          <a:xfrm>
            <a:off x="1707064" y="210668"/>
            <a:ext cx="10527287" cy="6669741"/>
          </a:xfrm>
          <a:prstGeom prst="rect">
            <a:avLst/>
          </a:prstGeom>
        </p:spPr>
      </p:pic>
      <p:sp>
        <p:nvSpPr>
          <p:cNvPr id="5" name="TextBox 4">
            <a:extLst>
              <a:ext uri="{FF2B5EF4-FFF2-40B4-BE49-F238E27FC236}">
                <a16:creationId xmlns:a16="http://schemas.microsoft.com/office/drawing/2014/main" id="{6745CA54-125F-5900-5D3C-0F637FEE5CCC}"/>
              </a:ext>
            </a:extLst>
          </p:cNvPr>
          <p:cNvSpPr txBox="1"/>
          <p:nvPr/>
        </p:nvSpPr>
        <p:spPr>
          <a:xfrm>
            <a:off x="10425952" y="6273225"/>
            <a:ext cx="1208985"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1997 </a:t>
            </a:r>
          </a:p>
        </p:txBody>
      </p:sp>
      <p:sp>
        <p:nvSpPr>
          <p:cNvPr id="7" name="TextBox 6">
            <a:extLst>
              <a:ext uri="{FF2B5EF4-FFF2-40B4-BE49-F238E27FC236}">
                <a16:creationId xmlns:a16="http://schemas.microsoft.com/office/drawing/2014/main" id="{515E1706-583C-A008-8F3D-80B29ECC78FD}"/>
              </a:ext>
            </a:extLst>
          </p:cNvPr>
          <p:cNvSpPr txBox="1"/>
          <p:nvPr/>
        </p:nvSpPr>
        <p:spPr>
          <a:xfrm>
            <a:off x="-389966" y="437461"/>
            <a:ext cx="2250141" cy="4005968"/>
          </a:xfrm>
          <a:prstGeom prst="rect">
            <a:avLst/>
          </a:prstGeom>
          <a:noFill/>
        </p:spPr>
        <p:txBody>
          <a:bodyPr wrap="square" rtlCol="0">
            <a:spAutoFit/>
          </a:bodyPr>
          <a:lstStyle/>
          <a:p>
            <a:pPr lvl="1">
              <a:lnSpc>
                <a:spcPct val="115000"/>
              </a:lnSpc>
              <a:spcAft>
                <a:spcPts val="800"/>
              </a:spcAft>
            </a:pPr>
            <a:r>
              <a:rPr lang="en-US" sz="2800" b="1" kern="100" dirty="0">
                <a:latin typeface="Arial" panose="020B0604020202020204" pitchFamily="34" charset="0"/>
                <a:cs typeface="Arial" panose="020B0604020202020204" pitchFamily="34" charset="0"/>
              </a:rPr>
              <a:t>ZONTA</a:t>
            </a:r>
          </a:p>
          <a:p>
            <a:pPr lvl="1">
              <a:lnSpc>
                <a:spcPct val="115000"/>
              </a:lnSpc>
              <a:spcAft>
                <a:spcPts val="800"/>
              </a:spcAft>
            </a:pPr>
            <a:r>
              <a:rPr lang="en-US" sz="2800" b="1" kern="100" dirty="0">
                <a:latin typeface="Arial" panose="020B0604020202020204" pitchFamily="34" charset="0"/>
                <a:cs typeface="Arial" panose="020B0604020202020204" pitchFamily="34" charset="0"/>
              </a:rPr>
              <a:t>  1997</a:t>
            </a:r>
          </a:p>
          <a:p>
            <a:pPr lvl="1">
              <a:lnSpc>
                <a:spcPct val="115000"/>
              </a:lnSpc>
              <a:spcAft>
                <a:spcPts val="800"/>
              </a:spcAft>
            </a:pPr>
            <a:endParaRPr lang="en-US" sz="2400" b="1" kern="100" dirty="0">
              <a:latin typeface="Arial" panose="020B0604020202020204" pitchFamily="34" charset="0"/>
              <a:cs typeface="Arial" panose="020B0604020202020204" pitchFamily="34" charset="0"/>
            </a:endParaRPr>
          </a:p>
          <a:p>
            <a:pPr lvl="1">
              <a:lnSpc>
                <a:spcPct val="115000"/>
              </a:lnSpc>
              <a:spcAft>
                <a:spcPts val="800"/>
              </a:spcAft>
            </a:pPr>
            <a:r>
              <a:rPr lang="en-US" sz="2400" b="1" kern="100" dirty="0">
                <a:latin typeface="Arial" panose="020B0604020202020204" pitchFamily="34" charset="0"/>
                <a:cs typeface="Arial" panose="020B0604020202020204" pitchFamily="34" charset="0"/>
              </a:rPr>
              <a:t>President,</a:t>
            </a:r>
          </a:p>
          <a:p>
            <a:pPr lvl="1">
              <a:lnSpc>
                <a:spcPct val="115000"/>
              </a:lnSpc>
              <a:spcAft>
                <a:spcPts val="800"/>
              </a:spcAft>
            </a:pPr>
            <a:r>
              <a:rPr lang="en-US" sz="2400" b="1" kern="100" dirty="0">
                <a:latin typeface="Arial" panose="020B0604020202020204" pitchFamily="34" charset="0"/>
                <a:cs typeface="Arial" panose="020B0604020202020204" pitchFamily="34" charset="0"/>
              </a:rPr>
              <a:t>Tina Chattering Choctaw Cockrum</a:t>
            </a:r>
            <a:endParaRPr lang="en-US" sz="2400" b="1" kern="100" dirty="0">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9515009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444282-37A6-6F73-F879-22F08B433ADB}"/>
              </a:ext>
            </a:extLst>
          </p:cNvPr>
          <p:cNvSpPr txBox="1"/>
          <p:nvPr/>
        </p:nvSpPr>
        <p:spPr>
          <a:xfrm>
            <a:off x="4054151" y="2321004"/>
            <a:ext cx="3762568" cy="1107996"/>
          </a:xfrm>
          <a:prstGeom prst="rect">
            <a:avLst/>
          </a:prstGeom>
          <a:noFill/>
        </p:spPr>
        <p:txBody>
          <a:bodyPr wrap="none" rtlCol="0">
            <a:spAutoFit/>
          </a:bodyPr>
          <a:lstStyle/>
          <a:p>
            <a:r>
              <a:rPr lang="en-US" sz="6600" b="1" dirty="0">
                <a:latin typeface="Arial" panose="020B0604020202020204" pitchFamily="34" charset="0"/>
                <a:cs typeface="Arial" panose="020B0604020202020204" pitchFamily="34" charset="0"/>
              </a:rPr>
              <a:t>Pledging</a:t>
            </a:r>
          </a:p>
        </p:txBody>
      </p:sp>
    </p:spTree>
    <p:extLst>
      <p:ext uri="{BB962C8B-B14F-4D97-AF65-F5344CB8AC3E}">
        <p14:creationId xmlns:p14="http://schemas.microsoft.com/office/powerpoint/2010/main" val="416513261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BBBCDAC0-C83D-C39A-6556-A8ED9B247045}"/>
              </a:ext>
            </a:extLst>
          </p:cNvPr>
          <p:cNvPicPr>
            <a:picLocks noChangeAspect="1"/>
          </p:cNvPicPr>
          <p:nvPr/>
        </p:nvPicPr>
        <p:blipFill>
          <a:blip r:embed="rId2">
            <a:extLst>
              <a:ext uri="{28A0092B-C50C-407E-A947-70E740481C1C}">
                <a14:useLocalDpi xmlns:a14="http://schemas.microsoft.com/office/drawing/2010/main" val="0"/>
              </a:ext>
            </a:extLst>
          </a:blip>
          <a:srcRect t="3633" b="4920"/>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9DDA39BC-75AF-979D-02F0-9887848B1898}"/>
              </a:ext>
            </a:extLst>
          </p:cNvPr>
          <p:cNvSpPr txBox="1"/>
          <p:nvPr/>
        </p:nvSpPr>
        <p:spPr>
          <a:xfrm>
            <a:off x="83820" y="552450"/>
            <a:ext cx="3260251" cy="461665"/>
          </a:xfrm>
          <a:prstGeom prst="rect">
            <a:avLst/>
          </a:prstGeom>
          <a:noFill/>
        </p:spPr>
        <p:txBody>
          <a:bodyPr wrap="none" rtlCol="0">
            <a:spAutoFit/>
          </a:bodyPr>
          <a:lstStyle/>
          <a:p>
            <a:r>
              <a:rPr lang="en-US" sz="2400" b="1" dirty="0">
                <a:solidFill>
                  <a:schemeClr val="bg1"/>
                </a:solidFill>
                <a:latin typeface="Arial" panose="020B0604020202020204" pitchFamily="34" charset="0"/>
                <a:cs typeface="Arial" panose="020B0604020202020204" pitchFamily="34" charset="0"/>
              </a:rPr>
              <a:t>I am a ZONTA Pledge</a:t>
            </a:r>
          </a:p>
        </p:txBody>
      </p:sp>
    </p:spTree>
    <p:extLst>
      <p:ext uri="{BB962C8B-B14F-4D97-AF65-F5344CB8AC3E}">
        <p14:creationId xmlns:p14="http://schemas.microsoft.com/office/powerpoint/2010/main" val="219701572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6F004-1455-4B3B-F514-5038440A007C}"/>
              </a:ext>
            </a:extLst>
          </p:cNvPr>
          <p:cNvPicPr>
            <a:picLocks noChangeAspect="1"/>
          </p:cNvPicPr>
          <p:nvPr/>
        </p:nvPicPr>
        <p:blipFill>
          <a:blip r:embed="rId2">
            <a:extLst>
              <a:ext uri="{28A0092B-C50C-407E-A947-70E740481C1C}">
                <a14:useLocalDpi xmlns:a14="http://schemas.microsoft.com/office/drawing/2010/main" val="0"/>
              </a:ext>
            </a:extLst>
          </a:blip>
          <a:srcRect l="15350" t="8371" r="4799"/>
          <a:stretch>
            <a:fillRect/>
          </a:stretch>
        </p:blipFill>
        <p:spPr>
          <a:xfrm>
            <a:off x="5054600" y="574040"/>
            <a:ext cx="7152640" cy="6283960"/>
          </a:xfrm>
          <a:prstGeom prst="rect">
            <a:avLst/>
          </a:prstGeom>
        </p:spPr>
      </p:pic>
      <p:sp>
        <p:nvSpPr>
          <p:cNvPr id="5" name="TextBox 4">
            <a:extLst>
              <a:ext uri="{FF2B5EF4-FFF2-40B4-BE49-F238E27FC236}">
                <a16:creationId xmlns:a16="http://schemas.microsoft.com/office/drawing/2014/main" id="{C3A003A3-AFA5-CB1F-86CE-72CBA60B3662}"/>
              </a:ext>
            </a:extLst>
          </p:cNvPr>
          <p:cNvSpPr txBox="1"/>
          <p:nvPr/>
        </p:nvSpPr>
        <p:spPr>
          <a:xfrm>
            <a:off x="3876543" y="52070"/>
            <a:ext cx="8380179" cy="1077218"/>
          </a:xfrm>
          <a:prstGeom prst="rect">
            <a:avLst/>
          </a:prstGeom>
          <a:noFill/>
        </p:spPr>
        <p:txBody>
          <a:bodyPr wrap="none" rtlCol="0">
            <a:spAutoFit/>
          </a:bodyPr>
          <a:lstStyle/>
          <a:p>
            <a:r>
              <a:rPr lang="en-US" sz="3200" b="1" dirty="0"/>
              <a:t>Diane Broken Bottom Bateman Interrogating</a:t>
            </a:r>
          </a:p>
          <a:p>
            <a:r>
              <a:rPr lang="en-US" sz="3200" b="1" dirty="0"/>
              <a:t>Kathy Rickety Raft Bickerstaff 1967</a:t>
            </a:r>
          </a:p>
        </p:txBody>
      </p:sp>
      <p:pic>
        <p:nvPicPr>
          <p:cNvPr id="6" name="Picture 5">
            <a:extLst>
              <a:ext uri="{FF2B5EF4-FFF2-40B4-BE49-F238E27FC236}">
                <a16:creationId xmlns:a16="http://schemas.microsoft.com/office/drawing/2014/main" id="{C766BF24-1CD3-B099-F650-485D3C71C61C}"/>
              </a:ext>
            </a:extLst>
          </p:cNvPr>
          <p:cNvPicPr>
            <a:picLocks noChangeAspect="1"/>
          </p:cNvPicPr>
          <p:nvPr/>
        </p:nvPicPr>
        <p:blipFill>
          <a:blip r:embed="rId3">
            <a:extLst>
              <a:ext uri="{28A0092B-C50C-407E-A947-70E740481C1C}">
                <a14:useLocalDpi xmlns:a14="http://schemas.microsoft.com/office/drawing/2010/main" val="0"/>
              </a:ext>
            </a:extLst>
          </a:blip>
          <a:srcRect l="6905" t="-1392" r="13381" b="1392"/>
          <a:stretch>
            <a:fillRect/>
          </a:stretch>
        </p:blipFill>
        <p:spPr>
          <a:xfrm>
            <a:off x="30424" y="976888"/>
            <a:ext cx="5024176" cy="4230722"/>
          </a:xfrm>
          <a:prstGeom prst="rect">
            <a:avLst/>
          </a:prstGeom>
        </p:spPr>
      </p:pic>
      <p:sp>
        <p:nvSpPr>
          <p:cNvPr id="7" name="TextBox 6">
            <a:extLst>
              <a:ext uri="{FF2B5EF4-FFF2-40B4-BE49-F238E27FC236}">
                <a16:creationId xmlns:a16="http://schemas.microsoft.com/office/drawing/2014/main" id="{532CC3AD-4A87-1056-12AB-6DB1EB7A3E4B}"/>
              </a:ext>
            </a:extLst>
          </p:cNvPr>
          <p:cNvSpPr txBox="1"/>
          <p:nvPr/>
        </p:nvSpPr>
        <p:spPr>
          <a:xfrm>
            <a:off x="75363" y="5096289"/>
            <a:ext cx="5178790" cy="1815882"/>
          </a:xfrm>
          <a:prstGeom prst="rect">
            <a:avLst/>
          </a:prstGeom>
          <a:noFill/>
        </p:spPr>
        <p:txBody>
          <a:bodyPr wrap="none" rtlCol="0">
            <a:spAutoFit/>
          </a:bodyPr>
          <a:lstStyle/>
          <a:p>
            <a:r>
              <a:rPr lang="en-US" sz="2800" b="1" dirty="0"/>
              <a:t>End of Hell Night 1967</a:t>
            </a:r>
          </a:p>
          <a:p>
            <a:r>
              <a:rPr lang="en-US" sz="2800" b="1" dirty="0"/>
              <a:t>Kay Wigwam </a:t>
            </a:r>
            <a:r>
              <a:rPr lang="en-US" sz="2800" b="1" dirty="0" err="1"/>
              <a:t>Fixin</a:t>
            </a:r>
            <a:r>
              <a:rPr lang="en-US" sz="2800" b="1" dirty="0"/>
              <a:t> Nixon, </a:t>
            </a:r>
          </a:p>
          <a:p>
            <a:r>
              <a:rPr lang="en-US" sz="2800" b="1" dirty="0"/>
              <a:t>Kathy Rickety Raft Bickerstaff, </a:t>
            </a:r>
          </a:p>
          <a:p>
            <a:r>
              <a:rPr lang="en-US" sz="2800" b="1" dirty="0"/>
              <a:t>Suzy Turner</a:t>
            </a:r>
          </a:p>
        </p:txBody>
      </p:sp>
    </p:spTree>
    <p:extLst>
      <p:ext uri="{BB962C8B-B14F-4D97-AF65-F5344CB8AC3E}">
        <p14:creationId xmlns:p14="http://schemas.microsoft.com/office/powerpoint/2010/main" val="93331481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96778F-F523-E4C3-CBC5-3A6584E3A2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3103" y="0"/>
            <a:ext cx="8957388" cy="6858000"/>
          </a:xfrm>
          <a:prstGeom prst="rect">
            <a:avLst/>
          </a:prstGeom>
        </p:spPr>
      </p:pic>
      <p:sp>
        <p:nvSpPr>
          <p:cNvPr id="4" name="TextBox 3">
            <a:extLst>
              <a:ext uri="{FF2B5EF4-FFF2-40B4-BE49-F238E27FC236}">
                <a16:creationId xmlns:a16="http://schemas.microsoft.com/office/drawing/2014/main" id="{93EE88A0-E7A7-7E58-13AB-F5A81CDA1E3E}"/>
              </a:ext>
            </a:extLst>
          </p:cNvPr>
          <p:cNvSpPr txBox="1"/>
          <p:nvPr/>
        </p:nvSpPr>
        <p:spPr>
          <a:xfrm>
            <a:off x="3131162" y="0"/>
            <a:ext cx="2400016" cy="1569660"/>
          </a:xfrm>
          <a:prstGeom prst="rect">
            <a:avLst/>
          </a:prstGeom>
          <a:noFill/>
        </p:spPr>
        <p:txBody>
          <a:bodyPr wrap="none" rtlCol="0">
            <a:spAutoFit/>
          </a:bodyPr>
          <a:lstStyle/>
          <a:p>
            <a:r>
              <a:rPr lang="en-US" sz="3200" b="1" dirty="0"/>
              <a:t>1967 End of </a:t>
            </a:r>
          </a:p>
          <a:p>
            <a:pPr algn="ctr"/>
            <a:r>
              <a:rPr lang="en-US" sz="3200" b="1" dirty="0"/>
              <a:t>Hell Night</a:t>
            </a:r>
          </a:p>
          <a:p>
            <a:pPr algn="ctr"/>
            <a:r>
              <a:rPr lang="en-US" sz="3200" b="1" dirty="0"/>
              <a:t>Circle</a:t>
            </a:r>
          </a:p>
        </p:txBody>
      </p:sp>
      <p:pic>
        <p:nvPicPr>
          <p:cNvPr id="1026" name="Picture 2" descr="No photo description available.">
            <a:extLst>
              <a:ext uri="{FF2B5EF4-FFF2-40B4-BE49-F238E27FC236}">
                <a16:creationId xmlns:a16="http://schemas.microsoft.com/office/drawing/2014/main" id="{8106B66C-F676-606D-D68D-F60DB5A0AD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40" r="4017"/>
          <a:stretch>
            <a:fillRect/>
          </a:stretch>
        </p:blipFill>
        <p:spPr bwMode="auto">
          <a:xfrm>
            <a:off x="23324" y="531612"/>
            <a:ext cx="3267788" cy="47752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4D98AEB-5C80-C778-276F-F25EBD7FCD30}"/>
              </a:ext>
            </a:extLst>
          </p:cNvPr>
          <p:cNvSpPr txBox="1"/>
          <p:nvPr/>
        </p:nvSpPr>
        <p:spPr>
          <a:xfrm>
            <a:off x="-74645" y="5383764"/>
            <a:ext cx="3471784" cy="1015663"/>
          </a:xfrm>
          <a:prstGeom prst="rect">
            <a:avLst/>
          </a:prstGeom>
          <a:noFill/>
        </p:spPr>
        <p:txBody>
          <a:bodyPr wrap="none" rtlCol="0">
            <a:spAutoFit/>
          </a:bodyPr>
          <a:lstStyle/>
          <a:p>
            <a:pPr algn="ctr"/>
            <a:r>
              <a:rPr lang="en-US" sz="2000" b="1" dirty="0">
                <a:latin typeface="Arial" panose="020B0604020202020204" pitchFamily="34" charset="0"/>
                <a:cs typeface="Arial" panose="020B0604020202020204" pitchFamily="34" charset="0"/>
              </a:rPr>
              <a:t>Winnie Morning Star Oliver</a:t>
            </a:r>
          </a:p>
          <a:p>
            <a:pPr algn="ctr"/>
            <a:r>
              <a:rPr lang="en-US" sz="2000" b="1" dirty="0">
                <a:latin typeface="Arial" panose="020B0604020202020204" pitchFamily="34" charset="0"/>
                <a:cs typeface="Arial" panose="020B0604020202020204" pitchFamily="34" charset="0"/>
              </a:rPr>
              <a:t>w</a:t>
            </a:r>
            <a:r>
              <a:rPr lang="en-US" sz="2000" b="1">
                <a:latin typeface="Arial" panose="020B0604020202020204" pitchFamily="34" charset="0"/>
                <a:cs typeface="Arial" panose="020B0604020202020204" pitchFamily="34" charset="0"/>
              </a:rPr>
              <a:t>ith </a:t>
            </a:r>
            <a:r>
              <a:rPr lang="en-US" sz="2000" b="1" dirty="0">
                <a:latin typeface="Arial" panose="020B0604020202020204" pitchFamily="34" charset="0"/>
                <a:cs typeface="Arial" panose="020B0604020202020204" pitchFamily="34" charset="0"/>
              </a:rPr>
              <a:t>pledge Julie Running </a:t>
            </a:r>
          </a:p>
          <a:p>
            <a:pPr algn="ctr"/>
            <a:r>
              <a:rPr lang="en-US" sz="2000" b="1" dirty="0">
                <a:latin typeface="Arial" panose="020B0604020202020204" pitchFamily="34" charset="0"/>
                <a:cs typeface="Arial" panose="020B0604020202020204" pitchFamily="34" charset="0"/>
              </a:rPr>
              <a:t>Far Barr</a:t>
            </a:r>
          </a:p>
        </p:txBody>
      </p:sp>
    </p:spTree>
    <p:extLst>
      <p:ext uri="{BB962C8B-B14F-4D97-AF65-F5344CB8AC3E}">
        <p14:creationId xmlns:p14="http://schemas.microsoft.com/office/powerpoint/2010/main" val="390132798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desk&#10;&#10;AI-generated content may be incorrect.">
            <a:extLst>
              <a:ext uri="{FF2B5EF4-FFF2-40B4-BE49-F238E27FC236}">
                <a16:creationId xmlns:a16="http://schemas.microsoft.com/office/drawing/2014/main" id="{655B6EF7-6F04-A168-6322-E665F1B85B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910" y="50858"/>
            <a:ext cx="3263503" cy="4351338"/>
          </a:xfrm>
        </p:spPr>
      </p:pic>
      <p:sp>
        <p:nvSpPr>
          <p:cNvPr id="6" name="TextBox 5">
            <a:extLst>
              <a:ext uri="{FF2B5EF4-FFF2-40B4-BE49-F238E27FC236}">
                <a16:creationId xmlns:a16="http://schemas.microsoft.com/office/drawing/2014/main" id="{F48627D6-D91A-E110-0B41-78A7B4E0A505}"/>
              </a:ext>
            </a:extLst>
          </p:cNvPr>
          <p:cNvSpPr txBox="1"/>
          <p:nvPr/>
        </p:nvSpPr>
        <p:spPr>
          <a:xfrm>
            <a:off x="3433157" y="282632"/>
            <a:ext cx="8566265" cy="1384995"/>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Priscilla Thunderbird Flight White Taggart and Suzy Just Exactly Shaklee Horvath</a:t>
            </a:r>
          </a:p>
          <a:p>
            <a:r>
              <a:rPr lang="en-US" sz="2800" b="1" dirty="0">
                <a:latin typeface="Arial" panose="020B0604020202020204" pitchFamily="34" charset="0"/>
                <a:cs typeface="Arial" panose="020B0604020202020204" pitchFamily="34" charset="0"/>
              </a:rPr>
              <a:t>1970 Earl Butts cafeteria</a:t>
            </a:r>
          </a:p>
        </p:txBody>
      </p:sp>
      <p:pic>
        <p:nvPicPr>
          <p:cNvPr id="8" name="Picture 7" descr="A group of women smiling for a selfie&#10;&#10;AI-generated content may be incorrect.">
            <a:extLst>
              <a:ext uri="{FF2B5EF4-FFF2-40B4-BE49-F238E27FC236}">
                <a16:creationId xmlns:a16="http://schemas.microsoft.com/office/drawing/2014/main" id="{3BAC8F99-513D-B1CD-43BB-972EA17674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7812" y="3280710"/>
            <a:ext cx="4704382" cy="3577290"/>
          </a:xfrm>
          <a:prstGeom prst="rect">
            <a:avLst/>
          </a:prstGeom>
        </p:spPr>
      </p:pic>
      <p:sp>
        <p:nvSpPr>
          <p:cNvPr id="2" name="TextBox 1">
            <a:extLst>
              <a:ext uri="{FF2B5EF4-FFF2-40B4-BE49-F238E27FC236}">
                <a16:creationId xmlns:a16="http://schemas.microsoft.com/office/drawing/2014/main" id="{24F79B4F-6DEC-5626-F913-8A13EB81329C}"/>
              </a:ext>
            </a:extLst>
          </p:cNvPr>
          <p:cNvSpPr txBox="1"/>
          <p:nvPr/>
        </p:nvSpPr>
        <p:spPr>
          <a:xfrm>
            <a:off x="8280593" y="3337765"/>
            <a:ext cx="3340979" cy="3108543"/>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1973 “Selfie”</a:t>
            </a:r>
          </a:p>
          <a:p>
            <a:r>
              <a:rPr lang="en-US" sz="2800" b="1" dirty="0">
                <a:latin typeface="Arial" panose="020B0604020202020204" pitchFamily="34" charset="0"/>
                <a:cs typeface="Arial" panose="020B0604020202020204" pitchFamily="34" charset="0"/>
              </a:rPr>
              <a:t>Suzy Just Exactly </a:t>
            </a:r>
          </a:p>
          <a:p>
            <a:r>
              <a:rPr lang="en-US" sz="2800" b="1" dirty="0">
                <a:latin typeface="Arial" panose="020B0604020202020204" pitchFamily="34" charset="0"/>
                <a:cs typeface="Arial" panose="020B0604020202020204" pitchFamily="34" charset="0"/>
              </a:rPr>
              <a:t>   Shaklee Horvath</a:t>
            </a:r>
          </a:p>
          <a:p>
            <a:r>
              <a:rPr lang="en-US" sz="2800" b="1" dirty="0">
                <a:latin typeface="Arial" panose="020B0604020202020204" pitchFamily="34" charset="0"/>
                <a:cs typeface="Arial" panose="020B0604020202020204" pitchFamily="34" charset="0"/>
              </a:rPr>
              <a:t>Sherri Jones Dean</a:t>
            </a:r>
          </a:p>
          <a:p>
            <a:r>
              <a:rPr lang="en-US" sz="2800" b="1" dirty="0">
                <a:latin typeface="Arial" panose="020B0604020202020204" pitchFamily="34" charset="0"/>
                <a:cs typeface="Arial" panose="020B0604020202020204" pitchFamily="34" charset="0"/>
              </a:rPr>
              <a:t>Carol Randle Ellis</a:t>
            </a:r>
          </a:p>
          <a:p>
            <a:endParaRPr lang="en-US" sz="2800" b="1" dirty="0">
              <a:latin typeface="Arial" panose="020B0604020202020204" pitchFamily="34" charset="0"/>
              <a:cs typeface="Arial" panose="020B0604020202020204" pitchFamily="34" charset="0"/>
            </a:endParaRPr>
          </a:p>
          <a:p>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291587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9F30C-D5B1-0E31-13E6-9A3E324BF65D}"/>
              </a:ext>
            </a:extLst>
          </p:cNvPr>
          <p:cNvSpPr>
            <a:spLocks noGrp="1"/>
          </p:cNvSpPr>
          <p:nvPr>
            <p:ph type="title"/>
          </p:nvPr>
        </p:nvSpPr>
        <p:spPr>
          <a:xfrm>
            <a:off x="57868" y="56088"/>
            <a:ext cx="10515600" cy="1325563"/>
          </a:xfrm>
        </p:spPr>
        <p:txBody>
          <a:bodyPr/>
          <a:lstStyle/>
          <a:p>
            <a:r>
              <a:rPr lang="en-US" dirty="0"/>
              <a:t>Just Exactly Shaklee Memories</a:t>
            </a:r>
          </a:p>
        </p:txBody>
      </p:sp>
      <p:pic>
        <p:nvPicPr>
          <p:cNvPr id="5" name="Content Placeholder 4" descr="A group of objects on a table&#10;&#10;AI-generated content may be incorrect.">
            <a:extLst>
              <a:ext uri="{FF2B5EF4-FFF2-40B4-BE49-F238E27FC236}">
                <a16:creationId xmlns:a16="http://schemas.microsoft.com/office/drawing/2014/main" id="{E1777D39-5B8D-D9F3-F84D-C4D4346E29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9567" y="1059125"/>
            <a:ext cx="10190528" cy="5742787"/>
          </a:xfrm>
        </p:spPr>
      </p:pic>
    </p:spTree>
    <p:extLst>
      <p:ext uri="{BB962C8B-B14F-4D97-AF65-F5344CB8AC3E}">
        <p14:creationId xmlns:p14="http://schemas.microsoft.com/office/powerpoint/2010/main" val="256720061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on a staircase&#10;&#10;AI-generated content may be incorrect.">
            <a:extLst>
              <a:ext uri="{FF2B5EF4-FFF2-40B4-BE49-F238E27FC236}">
                <a16:creationId xmlns:a16="http://schemas.microsoft.com/office/drawing/2014/main" id="{E7063F3E-D5FE-BD1B-859B-79C3D352394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20330" y="-79516"/>
            <a:ext cx="7341920" cy="7341920"/>
          </a:xfrm>
        </p:spPr>
      </p:pic>
      <p:sp>
        <p:nvSpPr>
          <p:cNvPr id="6" name="TextBox 5">
            <a:extLst>
              <a:ext uri="{FF2B5EF4-FFF2-40B4-BE49-F238E27FC236}">
                <a16:creationId xmlns:a16="http://schemas.microsoft.com/office/drawing/2014/main" id="{B9493A22-721D-9B6E-B9E0-FAE78B4C4CD4}"/>
              </a:ext>
            </a:extLst>
          </p:cNvPr>
          <p:cNvSpPr txBox="1"/>
          <p:nvPr/>
        </p:nvSpPr>
        <p:spPr>
          <a:xfrm>
            <a:off x="1177537" y="2262976"/>
            <a:ext cx="1697901" cy="2308324"/>
          </a:xfrm>
          <a:prstGeom prst="rect">
            <a:avLst/>
          </a:prstGeom>
          <a:noFill/>
        </p:spPr>
        <p:txBody>
          <a:bodyPr wrap="none" rtlCol="0">
            <a:spAutoFit/>
          </a:bodyPr>
          <a:lstStyle/>
          <a:p>
            <a:r>
              <a:rPr lang="en-US" sz="3600" b="1" dirty="0">
                <a:latin typeface="Arial" panose="020B0604020202020204" pitchFamily="34" charset="0"/>
                <a:cs typeface="Arial" panose="020B0604020202020204" pitchFamily="34" charset="0"/>
              </a:rPr>
              <a:t>Zonta</a:t>
            </a:r>
          </a:p>
          <a:p>
            <a:r>
              <a:rPr lang="en-US" sz="3600" b="1" dirty="0">
                <a:latin typeface="Arial" panose="020B0604020202020204" pitchFamily="34" charset="0"/>
                <a:cs typeface="Arial" panose="020B0604020202020204" pitchFamily="34" charset="0"/>
              </a:rPr>
              <a:t>Pledge</a:t>
            </a:r>
          </a:p>
          <a:p>
            <a:r>
              <a:rPr lang="en-US" sz="3600" b="1" dirty="0">
                <a:latin typeface="Arial" panose="020B0604020202020204" pitchFamily="34" charset="0"/>
                <a:cs typeface="Arial" panose="020B0604020202020204" pitchFamily="34" charset="0"/>
              </a:rPr>
              <a:t>Class</a:t>
            </a:r>
          </a:p>
          <a:p>
            <a:r>
              <a:rPr lang="en-US" sz="3600" b="1" dirty="0">
                <a:latin typeface="Arial" panose="020B0604020202020204" pitchFamily="34" charset="0"/>
                <a:cs typeface="Arial" panose="020B0604020202020204" pitchFamily="34" charset="0"/>
              </a:rPr>
              <a:t>1972</a:t>
            </a:r>
          </a:p>
        </p:txBody>
      </p:sp>
    </p:spTree>
    <p:extLst>
      <p:ext uri="{BB962C8B-B14F-4D97-AF65-F5344CB8AC3E}">
        <p14:creationId xmlns:p14="http://schemas.microsoft.com/office/powerpoint/2010/main" val="239109188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a towel next to a picture&#10;&#10;AI-generated content may be incorrect.">
            <a:extLst>
              <a:ext uri="{FF2B5EF4-FFF2-40B4-BE49-F238E27FC236}">
                <a16:creationId xmlns:a16="http://schemas.microsoft.com/office/drawing/2014/main" id="{9DFDA9CF-9304-3E38-8220-AC56FBF9AFF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7676" y="-6900"/>
            <a:ext cx="10726018" cy="6044558"/>
          </a:xfrm>
        </p:spPr>
      </p:pic>
      <p:sp>
        <p:nvSpPr>
          <p:cNvPr id="8" name="TextBox 7">
            <a:extLst>
              <a:ext uri="{FF2B5EF4-FFF2-40B4-BE49-F238E27FC236}">
                <a16:creationId xmlns:a16="http://schemas.microsoft.com/office/drawing/2014/main" id="{72E34AD6-CF85-4F8A-2F26-604913A59B32}"/>
              </a:ext>
            </a:extLst>
          </p:cNvPr>
          <p:cNvSpPr txBox="1"/>
          <p:nvPr/>
        </p:nvSpPr>
        <p:spPr>
          <a:xfrm>
            <a:off x="165797" y="170823"/>
            <a:ext cx="2803973" cy="304698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Suzy Horvath</a:t>
            </a:r>
          </a:p>
          <a:p>
            <a:r>
              <a:rPr lang="en-US" sz="3200" b="1" dirty="0">
                <a:latin typeface="Arial" panose="020B0604020202020204" pitchFamily="34" charset="0"/>
                <a:cs typeface="Arial" panose="020B0604020202020204" pitchFamily="34" charset="0"/>
              </a:rPr>
              <a:t>Sherri</a:t>
            </a:r>
          </a:p>
          <a:p>
            <a:pPr algn="ctr"/>
            <a:endParaRPr lang="en-US" sz="3200" b="1" dirty="0">
              <a:latin typeface="Arial" panose="020B0604020202020204" pitchFamily="34" charset="0"/>
              <a:cs typeface="Arial" panose="020B0604020202020204" pitchFamily="34" charset="0"/>
            </a:endParaRPr>
          </a:p>
          <a:p>
            <a:r>
              <a:rPr lang="en-US" sz="3200" b="1">
                <a:latin typeface="Arial" panose="020B0604020202020204" pitchFamily="34" charset="0"/>
                <a:cs typeface="Arial" panose="020B0604020202020204" pitchFamily="34" charset="0"/>
              </a:rPr>
              <a:t>  </a:t>
            </a:r>
            <a:r>
              <a:rPr lang="en-US" sz="3200" b="1" dirty="0">
                <a:latin typeface="Arial" panose="020B0604020202020204" pitchFamily="34" charset="0"/>
                <a:cs typeface="Arial" panose="020B0604020202020204" pitchFamily="34" charset="0"/>
              </a:rPr>
              <a:t> </a:t>
            </a:r>
            <a:r>
              <a:rPr lang="en-US" sz="3200" b="1">
                <a:latin typeface="Arial" panose="020B0604020202020204" pitchFamily="34" charset="0"/>
                <a:cs typeface="Arial" panose="020B0604020202020204" pitchFamily="34" charset="0"/>
              </a:rPr>
              <a:t>1971</a:t>
            </a:r>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Hell Night</a:t>
            </a:r>
          </a:p>
          <a:p>
            <a:endParaRPr lang="en-US"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4F5641A-E587-4637-AE3E-5FD72E525025}"/>
              </a:ext>
            </a:extLst>
          </p:cNvPr>
          <p:cNvSpPr txBox="1"/>
          <p:nvPr/>
        </p:nvSpPr>
        <p:spPr>
          <a:xfrm>
            <a:off x="7352607" y="4667596"/>
            <a:ext cx="4168129" cy="1569660"/>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Debbie Cunningham</a:t>
            </a:r>
          </a:p>
          <a:p>
            <a:r>
              <a:rPr lang="en-US" sz="3200" b="1" dirty="0">
                <a:latin typeface="Arial" panose="020B0604020202020204" pitchFamily="34" charset="0"/>
                <a:cs typeface="Arial" panose="020B0604020202020204" pitchFamily="34" charset="0"/>
              </a:rPr>
              <a:t>Senior </a:t>
            </a:r>
            <a:r>
              <a:rPr lang="en-US" sz="3200" b="1" dirty="0" err="1">
                <a:latin typeface="Arial" panose="020B0604020202020204" pitchFamily="34" charset="0"/>
                <a:cs typeface="Arial" panose="020B0604020202020204" pitchFamily="34" charset="0"/>
              </a:rPr>
              <a:t>PicNic</a:t>
            </a:r>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1971</a:t>
            </a:r>
          </a:p>
        </p:txBody>
      </p:sp>
    </p:spTree>
    <p:extLst>
      <p:ext uri="{BB962C8B-B14F-4D97-AF65-F5344CB8AC3E}">
        <p14:creationId xmlns:p14="http://schemas.microsoft.com/office/powerpoint/2010/main" val="347872897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3A0110-FD74-D46E-7272-0608C8937D4F}"/>
              </a:ext>
            </a:extLst>
          </p:cNvPr>
          <p:cNvSpPr txBox="1"/>
          <p:nvPr/>
        </p:nvSpPr>
        <p:spPr>
          <a:xfrm>
            <a:off x="155750" y="0"/>
            <a:ext cx="4463081"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Hell Night  1979</a:t>
            </a:r>
          </a:p>
        </p:txBody>
      </p:sp>
      <p:pic>
        <p:nvPicPr>
          <p:cNvPr id="6" name="Picture 5">
            <a:extLst>
              <a:ext uri="{FF2B5EF4-FFF2-40B4-BE49-F238E27FC236}">
                <a16:creationId xmlns:a16="http://schemas.microsoft.com/office/drawing/2014/main" id="{0B386B7A-D148-876A-197D-656B942EAA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7361" y="3750548"/>
            <a:ext cx="3634740" cy="3086100"/>
          </a:xfrm>
          <a:prstGeom prst="rect">
            <a:avLst/>
          </a:prstGeom>
        </p:spPr>
      </p:pic>
      <p:pic>
        <p:nvPicPr>
          <p:cNvPr id="8" name="Picture 7">
            <a:extLst>
              <a:ext uri="{FF2B5EF4-FFF2-40B4-BE49-F238E27FC236}">
                <a16:creationId xmlns:a16="http://schemas.microsoft.com/office/drawing/2014/main" id="{43268CD1-BAC0-12E6-E276-2C4F20D88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5064" y="3234012"/>
            <a:ext cx="2916936" cy="3575304"/>
          </a:xfrm>
          <a:prstGeom prst="rect">
            <a:avLst/>
          </a:prstGeom>
        </p:spPr>
      </p:pic>
      <p:pic>
        <p:nvPicPr>
          <p:cNvPr id="3" name="Picture 2">
            <a:extLst>
              <a:ext uri="{FF2B5EF4-FFF2-40B4-BE49-F238E27FC236}">
                <a16:creationId xmlns:a16="http://schemas.microsoft.com/office/drawing/2014/main" id="{03BD6FE8-01F0-0B97-C99F-576639D70C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9804" y="-337976"/>
            <a:ext cx="6294431" cy="4075586"/>
          </a:xfrm>
          <a:prstGeom prst="rect">
            <a:avLst/>
          </a:prstGeom>
        </p:spPr>
      </p:pic>
      <p:pic>
        <p:nvPicPr>
          <p:cNvPr id="2" name="Picture 2" descr="May be an image of owl and text that says 'Owl 45 2:05 :25 :45 2:05 Hoot Hughes Traditions Beautification Constitution Exercise Interrogation Thought 4:05 Sacrifice 4:25 Song O'">
            <a:extLst>
              <a:ext uri="{FF2B5EF4-FFF2-40B4-BE49-F238E27FC236}">
                <a16:creationId xmlns:a16="http://schemas.microsoft.com/office/drawing/2014/main" id="{CE6DB9D3-84C2-9C25-D1B4-6537A55558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5807"/>
          <a:stretch>
            <a:fillRect/>
          </a:stretch>
        </p:blipFill>
        <p:spPr bwMode="auto">
          <a:xfrm>
            <a:off x="44450" y="945886"/>
            <a:ext cx="3943350" cy="49524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2717272-F955-10B6-D7E0-44326ED9DF84}"/>
              </a:ext>
            </a:extLst>
          </p:cNvPr>
          <p:cNvPicPr>
            <a:picLocks noChangeAspect="1"/>
          </p:cNvPicPr>
          <p:nvPr/>
        </p:nvPicPr>
        <p:blipFill>
          <a:blip r:embed="rId6">
            <a:extLst>
              <a:ext uri="{28A0092B-C50C-407E-A947-70E740481C1C}">
                <a14:useLocalDpi xmlns:a14="http://schemas.microsoft.com/office/drawing/2010/main" val="0"/>
              </a:ext>
            </a:extLst>
          </a:blip>
          <a:srcRect l="19281" r="11667" b="4622"/>
          <a:stretch>
            <a:fillRect/>
          </a:stretch>
        </p:blipFill>
        <p:spPr>
          <a:xfrm rot="20978563">
            <a:off x="6647891" y="3737610"/>
            <a:ext cx="2841364" cy="3052482"/>
          </a:xfrm>
          <a:prstGeom prst="rect">
            <a:avLst/>
          </a:prstGeom>
        </p:spPr>
      </p:pic>
    </p:spTree>
    <p:extLst>
      <p:ext uri="{BB962C8B-B14F-4D97-AF65-F5344CB8AC3E}">
        <p14:creationId xmlns:p14="http://schemas.microsoft.com/office/powerpoint/2010/main" val="78279629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women sitting in a room&#10;&#10;AI-generated content may be incorrect.">
            <a:extLst>
              <a:ext uri="{FF2B5EF4-FFF2-40B4-BE49-F238E27FC236}">
                <a16:creationId xmlns:a16="http://schemas.microsoft.com/office/drawing/2014/main" id="{C3FF8C70-22F9-2F4A-7343-B8F1FF1073C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9401" b="17251"/>
          <a:stretch>
            <a:fillRect/>
          </a:stretch>
        </p:blipFill>
        <p:spPr>
          <a:xfrm>
            <a:off x="2888629" y="-24378"/>
            <a:ext cx="5983792" cy="6918231"/>
          </a:xfrm>
        </p:spPr>
      </p:pic>
      <p:sp>
        <p:nvSpPr>
          <p:cNvPr id="6" name="TextBox 5">
            <a:extLst>
              <a:ext uri="{FF2B5EF4-FFF2-40B4-BE49-F238E27FC236}">
                <a16:creationId xmlns:a16="http://schemas.microsoft.com/office/drawing/2014/main" id="{34538041-0F4D-2DDE-E2B3-173A147541C0}"/>
              </a:ext>
            </a:extLst>
          </p:cNvPr>
          <p:cNvSpPr txBox="1"/>
          <p:nvPr/>
        </p:nvSpPr>
        <p:spPr>
          <a:xfrm>
            <a:off x="10226847" y="1406541"/>
            <a:ext cx="1566454" cy="2062103"/>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Pledge</a:t>
            </a:r>
          </a:p>
          <a:p>
            <a:r>
              <a:rPr lang="en-US" sz="3200" b="1" dirty="0">
                <a:latin typeface="Arial" panose="020B0604020202020204" pitchFamily="34" charset="0"/>
                <a:cs typeface="Arial" panose="020B0604020202020204" pitchFamily="34" charset="0"/>
              </a:rPr>
              <a:t>Class</a:t>
            </a:r>
          </a:p>
          <a:p>
            <a:r>
              <a:rPr lang="en-US" sz="3200" b="1" dirty="0">
                <a:latin typeface="Arial" panose="020B0604020202020204" pitchFamily="34" charset="0"/>
                <a:cs typeface="Arial" panose="020B0604020202020204" pitchFamily="34" charset="0"/>
              </a:rPr>
              <a:t>1979</a:t>
            </a:r>
          </a:p>
        </p:txBody>
      </p:sp>
    </p:spTree>
    <p:extLst>
      <p:ext uri="{BB962C8B-B14F-4D97-AF65-F5344CB8AC3E}">
        <p14:creationId xmlns:p14="http://schemas.microsoft.com/office/powerpoint/2010/main" val="124774604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29E6AE-0242-C62A-DF64-4CB50CFACE31}"/>
              </a:ext>
            </a:extLst>
          </p:cNvPr>
          <p:cNvPicPr>
            <a:picLocks noChangeAspect="1"/>
          </p:cNvPicPr>
          <p:nvPr/>
        </p:nvPicPr>
        <p:blipFill>
          <a:blip r:embed="rId2">
            <a:extLst>
              <a:ext uri="{28A0092B-C50C-407E-A947-70E740481C1C}">
                <a14:useLocalDpi xmlns:a14="http://schemas.microsoft.com/office/drawing/2010/main" val="0"/>
              </a:ext>
            </a:extLst>
          </a:blip>
          <a:srcRect b="26962"/>
          <a:stretch>
            <a:fillRect/>
          </a:stretch>
        </p:blipFill>
        <p:spPr>
          <a:xfrm>
            <a:off x="0" y="1282"/>
            <a:ext cx="12191980" cy="6856718"/>
          </a:xfrm>
          <a:prstGeom prst="rect">
            <a:avLst/>
          </a:prstGeom>
        </p:spPr>
      </p:pic>
      <p:sp>
        <p:nvSpPr>
          <p:cNvPr id="2" name="TextBox 1">
            <a:extLst>
              <a:ext uri="{FF2B5EF4-FFF2-40B4-BE49-F238E27FC236}">
                <a16:creationId xmlns:a16="http://schemas.microsoft.com/office/drawing/2014/main" id="{11BB5FA5-0BA5-93E5-4FD6-A2723ADA8F8E}"/>
              </a:ext>
            </a:extLst>
          </p:cNvPr>
          <p:cNvSpPr txBox="1"/>
          <p:nvPr/>
        </p:nvSpPr>
        <p:spPr>
          <a:xfrm>
            <a:off x="2393561" y="-13444"/>
            <a:ext cx="5239704" cy="584775"/>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ZONTA Pledge Class 1979</a:t>
            </a:r>
          </a:p>
        </p:txBody>
      </p:sp>
      <p:sp>
        <p:nvSpPr>
          <p:cNvPr id="4" name="TextBox 3">
            <a:extLst>
              <a:ext uri="{FF2B5EF4-FFF2-40B4-BE49-F238E27FC236}">
                <a16:creationId xmlns:a16="http://schemas.microsoft.com/office/drawing/2014/main" id="{5C69A89A-053D-FF23-DF03-142A45738AD4}"/>
              </a:ext>
            </a:extLst>
          </p:cNvPr>
          <p:cNvSpPr txBox="1"/>
          <p:nvPr/>
        </p:nvSpPr>
        <p:spPr>
          <a:xfrm>
            <a:off x="2207186" y="456003"/>
            <a:ext cx="5928290" cy="461665"/>
          </a:xfrm>
          <a:prstGeom prst="rect">
            <a:avLst/>
          </a:prstGeom>
          <a:noFill/>
        </p:spPr>
        <p:txBody>
          <a:bodyPr wrap="none" rtlCol="0">
            <a:spAutoFit/>
          </a:bodyPr>
          <a:lstStyle/>
          <a:p>
            <a:r>
              <a:rPr lang="en-US" sz="2400" b="1" dirty="0">
                <a:solidFill>
                  <a:schemeClr val="bg1"/>
                </a:solidFill>
                <a:latin typeface="Arial" panose="020B0604020202020204" pitchFamily="34" charset="0"/>
                <a:cs typeface="Arial" panose="020B0604020202020204" pitchFamily="34" charset="0"/>
              </a:rPr>
              <a:t>Deba's Darlings, Alias Tracey's Teasers</a:t>
            </a:r>
          </a:p>
        </p:txBody>
      </p:sp>
    </p:spTree>
    <p:extLst>
      <p:ext uri="{BB962C8B-B14F-4D97-AF65-F5344CB8AC3E}">
        <p14:creationId xmlns:p14="http://schemas.microsoft.com/office/powerpoint/2010/main" val="157975904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08316FC-26DA-1F59-F49D-F71FD0691512}"/>
              </a:ext>
            </a:extLst>
          </p:cNvPr>
          <p:cNvPicPr>
            <a:picLocks noChangeAspect="1"/>
          </p:cNvPicPr>
          <p:nvPr/>
        </p:nvPicPr>
        <p:blipFill>
          <a:blip r:embed="rId2">
            <a:extLst>
              <a:ext uri="{28A0092B-C50C-407E-A947-70E740481C1C}">
                <a14:useLocalDpi xmlns:a14="http://schemas.microsoft.com/office/drawing/2010/main" val="0"/>
              </a:ext>
            </a:extLst>
          </a:blip>
          <a:srcRect l="3228" t="3221" r="2375" b="4720"/>
          <a:stretch>
            <a:fillRect/>
          </a:stretch>
        </p:blipFill>
        <p:spPr>
          <a:xfrm>
            <a:off x="0" y="1437599"/>
            <a:ext cx="5558117" cy="5420401"/>
          </a:xfrm>
          <a:prstGeom prst="rect">
            <a:avLst/>
          </a:prstGeom>
        </p:spPr>
      </p:pic>
      <p:pic>
        <p:nvPicPr>
          <p:cNvPr id="5" name="Content Placeholder 4">
            <a:extLst>
              <a:ext uri="{FF2B5EF4-FFF2-40B4-BE49-F238E27FC236}">
                <a16:creationId xmlns:a16="http://schemas.microsoft.com/office/drawing/2014/main" id="{8C7BE22C-6938-5DD6-52CE-2914BA211EB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r="22829"/>
          <a:stretch>
            <a:fillRect/>
          </a:stretch>
        </p:blipFill>
        <p:spPr>
          <a:xfrm>
            <a:off x="6459710" y="-116548"/>
            <a:ext cx="5292377" cy="6858000"/>
          </a:xfrm>
          <a:prstGeom prst="rect">
            <a:avLst/>
          </a:prstGeom>
        </p:spPr>
      </p:pic>
      <p:sp>
        <p:nvSpPr>
          <p:cNvPr id="6" name="TextBox 5">
            <a:extLst>
              <a:ext uri="{FF2B5EF4-FFF2-40B4-BE49-F238E27FC236}">
                <a16:creationId xmlns:a16="http://schemas.microsoft.com/office/drawing/2014/main" id="{5C7007A5-4FD6-A15B-6046-EE336FE4DB7F}"/>
              </a:ext>
            </a:extLst>
          </p:cNvPr>
          <p:cNvSpPr txBox="1"/>
          <p:nvPr/>
        </p:nvSpPr>
        <p:spPr>
          <a:xfrm>
            <a:off x="536158" y="392133"/>
            <a:ext cx="4708340" cy="800219"/>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1979 Homecoming Tea </a:t>
            </a:r>
          </a:p>
          <a:p>
            <a:endParaRPr lang="en-US"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9E0E7A5-D761-7AEB-185F-11D7A7BFA00C}"/>
              </a:ext>
            </a:extLst>
          </p:cNvPr>
          <p:cNvSpPr txBox="1"/>
          <p:nvPr/>
        </p:nvSpPr>
        <p:spPr>
          <a:xfrm>
            <a:off x="7539172" y="5052412"/>
            <a:ext cx="4616970"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Deba Looking Glass Langston Brant</a:t>
            </a:r>
          </a:p>
        </p:txBody>
      </p:sp>
      <p:sp>
        <p:nvSpPr>
          <p:cNvPr id="3" name="TextBox 2">
            <a:extLst>
              <a:ext uri="{FF2B5EF4-FFF2-40B4-BE49-F238E27FC236}">
                <a16:creationId xmlns:a16="http://schemas.microsoft.com/office/drawing/2014/main" id="{BA5FC6AB-CBB0-387C-EE3B-5FD387693676}"/>
              </a:ext>
            </a:extLst>
          </p:cNvPr>
          <p:cNvSpPr txBox="1"/>
          <p:nvPr/>
        </p:nvSpPr>
        <p:spPr>
          <a:xfrm>
            <a:off x="5770070" y="60439"/>
            <a:ext cx="5040162"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Allison Many Moons McMillen Longman</a:t>
            </a:r>
          </a:p>
        </p:txBody>
      </p:sp>
      <p:sp>
        <p:nvSpPr>
          <p:cNvPr id="9" name="TextBox 8">
            <a:extLst>
              <a:ext uri="{FF2B5EF4-FFF2-40B4-BE49-F238E27FC236}">
                <a16:creationId xmlns:a16="http://schemas.microsoft.com/office/drawing/2014/main" id="{18A9B61A-1BD0-532F-CE28-4A1C7FF99F62}"/>
              </a:ext>
            </a:extLst>
          </p:cNvPr>
          <p:cNvSpPr txBox="1"/>
          <p:nvPr/>
        </p:nvSpPr>
        <p:spPr>
          <a:xfrm>
            <a:off x="5033683" y="5664234"/>
            <a:ext cx="7436223" cy="1077218"/>
          </a:xfrm>
          <a:prstGeom prst="rect">
            <a:avLst/>
          </a:prstGeom>
          <a:noFill/>
        </p:spPr>
        <p:txBody>
          <a:bodyPr wrap="square">
            <a:spAutoFit/>
          </a:bodyPr>
          <a:lstStyle/>
          <a:p>
            <a:pPr algn="ctr"/>
            <a:r>
              <a:rPr lang="en-US" sz="3200" b="1" dirty="0" err="1">
                <a:latin typeface="Arial" panose="020B0604020202020204" pitchFamily="34" charset="0"/>
                <a:cs typeface="Arial" panose="020B0604020202020204" pitchFamily="34" charset="0"/>
              </a:rPr>
              <a:t>Zontas</a:t>
            </a:r>
            <a:r>
              <a:rPr lang="en-US" sz="3200" b="1" dirty="0">
                <a:latin typeface="Arial" panose="020B0604020202020204" pitchFamily="34" charset="0"/>
                <a:cs typeface="Arial" panose="020B0604020202020204" pitchFamily="34" charset="0"/>
              </a:rPr>
              <a:t> with Sponsor Martha Dillion   Lambert</a:t>
            </a:r>
          </a:p>
        </p:txBody>
      </p:sp>
    </p:spTree>
    <p:extLst>
      <p:ext uri="{BB962C8B-B14F-4D97-AF65-F5344CB8AC3E}">
        <p14:creationId xmlns:p14="http://schemas.microsoft.com/office/powerpoint/2010/main" val="152041872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0C7C162-241A-ACBC-8F53-070F962594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69501" y="11087"/>
            <a:ext cx="5329200" cy="4179076"/>
          </a:xfrm>
          <a:prstGeom prst="rect">
            <a:avLst/>
          </a:prstGeom>
        </p:spPr>
      </p:pic>
      <p:sp>
        <p:nvSpPr>
          <p:cNvPr id="6" name="TextBox 5">
            <a:extLst>
              <a:ext uri="{FF2B5EF4-FFF2-40B4-BE49-F238E27FC236}">
                <a16:creationId xmlns:a16="http://schemas.microsoft.com/office/drawing/2014/main" id="{7950DC3B-93B7-F911-675A-19FEE9983087}"/>
              </a:ext>
            </a:extLst>
          </p:cNvPr>
          <p:cNvSpPr txBox="1"/>
          <p:nvPr/>
        </p:nvSpPr>
        <p:spPr>
          <a:xfrm>
            <a:off x="517490" y="437103"/>
            <a:ext cx="3029997" cy="1077218"/>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Bid Night 1980</a:t>
            </a:r>
          </a:p>
          <a:p>
            <a:r>
              <a:rPr lang="en-US" sz="3200" b="1" dirty="0">
                <a:latin typeface="Arial" panose="020B0604020202020204" pitchFamily="34" charset="0"/>
                <a:cs typeface="Arial" panose="020B0604020202020204" pitchFamily="34" charset="0"/>
              </a:rPr>
              <a:t>Hell Night</a:t>
            </a:r>
          </a:p>
        </p:txBody>
      </p:sp>
      <p:pic>
        <p:nvPicPr>
          <p:cNvPr id="8" name="Picture 7">
            <a:extLst>
              <a:ext uri="{FF2B5EF4-FFF2-40B4-BE49-F238E27FC236}">
                <a16:creationId xmlns:a16="http://schemas.microsoft.com/office/drawing/2014/main" id="{B282A46C-7E70-C9AD-9655-EA74DC8569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837" y="1641490"/>
            <a:ext cx="4437864" cy="3101493"/>
          </a:xfrm>
          <a:prstGeom prst="rect">
            <a:avLst/>
          </a:prstGeom>
        </p:spPr>
      </p:pic>
      <p:pic>
        <p:nvPicPr>
          <p:cNvPr id="10" name="Picture 9">
            <a:extLst>
              <a:ext uri="{FF2B5EF4-FFF2-40B4-BE49-F238E27FC236}">
                <a16:creationId xmlns:a16="http://schemas.microsoft.com/office/drawing/2014/main" id="{B69C6F27-5F8B-3BFC-3AD2-4ECFA4081B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37199" y="349549"/>
            <a:ext cx="2615184" cy="3502152"/>
          </a:xfrm>
          <a:prstGeom prst="rect">
            <a:avLst/>
          </a:prstGeom>
        </p:spPr>
      </p:pic>
      <p:pic>
        <p:nvPicPr>
          <p:cNvPr id="12" name="Picture 11">
            <a:extLst>
              <a:ext uri="{FF2B5EF4-FFF2-40B4-BE49-F238E27FC236}">
                <a16:creationId xmlns:a16="http://schemas.microsoft.com/office/drawing/2014/main" id="{B53CB854-5B21-9D4E-4414-2D35543709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52387" y="3779341"/>
            <a:ext cx="4376514" cy="2948029"/>
          </a:xfrm>
          <a:prstGeom prst="rect">
            <a:avLst/>
          </a:prstGeom>
        </p:spPr>
      </p:pic>
    </p:spTree>
    <p:extLst>
      <p:ext uri="{BB962C8B-B14F-4D97-AF65-F5344CB8AC3E}">
        <p14:creationId xmlns:p14="http://schemas.microsoft.com/office/powerpoint/2010/main" val="354309302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posing for a photo&#10;&#10;AI-generated content may be incorrect.">
            <a:extLst>
              <a:ext uri="{FF2B5EF4-FFF2-40B4-BE49-F238E27FC236}">
                <a16:creationId xmlns:a16="http://schemas.microsoft.com/office/drawing/2014/main" id="{CDE075F3-DE69-358F-C39E-6ADAB7C62E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93"/>
            <a:ext cx="9454690" cy="6805407"/>
          </a:xfrm>
          <a:prstGeom prst="rect">
            <a:avLst/>
          </a:prstGeom>
        </p:spPr>
      </p:pic>
      <p:sp>
        <p:nvSpPr>
          <p:cNvPr id="9" name="TextBox 8">
            <a:extLst>
              <a:ext uri="{FF2B5EF4-FFF2-40B4-BE49-F238E27FC236}">
                <a16:creationId xmlns:a16="http://schemas.microsoft.com/office/drawing/2014/main" id="{C2BBF917-0B87-98F1-40A8-1CCBC4AB1F58}"/>
              </a:ext>
            </a:extLst>
          </p:cNvPr>
          <p:cNvSpPr txBox="1"/>
          <p:nvPr/>
        </p:nvSpPr>
        <p:spPr>
          <a:xfrm>
            <a:off x="10071557" y="2045888"/>
            <a:ext cx="1566454" cy="2062103"/>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Pledge</a:t>
            </a:r>
          </a:p>
          <a:p>
            <a:r>
              <a:rPr lang="en-US" sz="3200" b="1" dirty="0">
                <a:latin typeface="Arial" panose="020B0604020202020204" pitchFamily="34" charset="0"/>
                <a:cs typeface="Arial" panose="020B0604020202020204" pitchFamily="34" charset="0"/>
              </a:rPr>
              <a:t>Class</a:t>
            </a:r>
          </a:p>
          <a:p>
            <a:r>
              <a:rPr lang="en-US" sz="3200" b="1" dirty="0">
                <a:latin typeface="Arial" panose="020B0604020202020204" pitchFamily="34" charset="0"/>
                <a:cs typeface="Arial" panose="020B0604020202020204" pitchFamily="34" charset="0"/>
              </a:rPr>
              <a:t>1981</a:t>
            </a:r>
          </a:p>
        </p:txBody>
      </p:sp>
    </p:spTree>
    <p:extLst>
      <p:ext uri="{BB962C8B-B14F-4D97-AF65-F5344CB8AC3E}">
        <p14:creationId xmlns:p14="http://schemas.microsoft.com/office/powerpoint/2010/main" val="283535197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8F278-7F24-9E49-A012-72CAE8C99A79}"/>
              </a:ext>
            </a:extLst>
          </p:cNvPr>
          <p:cNvSpPr>
            <a:spLocks noGrp="1"/>
          </p:cNvSpPr>
          <p:nvPr>
            <p:ph type="title"/>
          </p:nvPr>
        </p:nvSpPr>
        <p:spPr>
          <a:xfrm>
            <a:off x="640080" y="325369"/>
            <a:ext cx="4368602" cy="1956841"/>
          </a:xfrm>
        </p:spPr>
        <p:txBody>
          <a:bodyPr anchor="b">
            <a:normAutofit/>
          </a:bodyPr>
          <a:lstStyle/>
          <a:p>
            <a:r>
              <a:rPr lang="en-US" sz="5400" b="1" dirty="0">
                <a:latin typeface="Arial" panose="020B0604020202020204" pitchFamily="34" charset="0"/>
                <a:cs typeface="Arial" panose="020B0604020202020204" pitchFamily="34" charset="0"/>
              </a:rPr>
              <a:t>ZONTA Maidens</a:t>
            </a:r>
          </a:p>
        </p:txBody>
      </p:sp>
      <p:sp>
        <p:nvSpPr>
          <p:cNvPr id="9" name="Content Placeholder 8">
            <a:extLst>
              <a:ext uri="{FF2B5EF4-FFF2-40B4-BE49-F238E27FC236}">
                <a16:creationId xmlns:a16="http://schemas.microsoft.com/office/drawing/2014/main" id="{3E83CAD7-904F-2C40-5A2E-35DC9AF3687C}"/>
              </a:ext>
            </a:extLst>
          </p:cNvPr>
          <p:cNvSpPr>
            <a:spLocks noGrp="1"/>
          </p:cNvSpPr>
          <p:nvPr>
            <p:ph idx="1"/>
          </p:nvPr>
        </p:nvSpPr>
        <p:spPr>
          <a:xfrm>
            <a:off x="640080" y="2872899"/>
            <a:ext cx="4243589" cy="3320668"/>
          </a:xfrm>
        </p:spPr>
        <p:txBody>
          <a:bodyPr>
            <a:normAutofit/>
          </a:bodyPr>
          <a:lstStyle/>
          <a:p>
            <a:pPr marL="0" indent="0">
              <a:buNone/>
            </a:pPr>
            <a:r>
              <a:rPr lang="en-US" b="1" dirty="0">
                <a:latin typeface="Arial" panose="020B0604020202020204" pitchFamily="34" charset="0"/>
                <a:cs typeface="Arial" panose="020B0604020202020204" pitchFamily="34" charset="0"/>
              </a:rPr>
              <a:t>1981 Homecoming</a:t>
            </a:r>
          </a:p>
          <a:p>
            <a:pPr marL="0" indent="0">
              <a:buNone/>
            </a:pPr>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a:p>
            <a:endParaRPr lang="en-US" sz="2200" dirty="0"/>
          </a:p>
        </p:txBody>
      </p:sp>
      <p:pic>
        <p:nvPicPr>
          <p:cNvPr id="5" name="Content Placeholder 4" descr="A person holding a sign&#10;&#10;AI-generated content may be incorrect.">
            <a:extLst>
              <a:ext uri="{FF2B5EF4-FFF2-40B4-BE49-F238E27FC236}">
                <a16:creationId xmlns:a16="http://schemas.microsoft.com/office/drawing/2014/main" id="{A370D5A9-440E-63F8-06BF-4111C3F97421}"/>
              </a:ext>
            </a:extLst>
          </p:cNvPr>
          <p:cNvPicPr>
            <a:picLocks noChangeAspect="1"/>
          </p:cNvPicPr>
          <p:nvPr/>
        </p:nvPicPr>
        <p:blipFill>
          <a:blip r:embed="rId2">
            <a:extLst>
              <a:ext uri="{28A0092B-C50C-407E-A947-70E740481C1C}">
                <a14:useLocalDpi xmlns:a14="http://schemas.microsoft.com/office/drawing/2010/main" val="0"/>
              </a:ext>
            </a:extLst>
          </a:blip>
          <a:srcRect r="-2" b="1575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5CBD071F-8B12-32C9-9377-33E90EC4FCC9}"/>
              </a:ext>
            </a:extLst>
          </p:cNvPr>
          <p:cNvPicPr>
            <a:picLocks noChangeAspect="1"/>
          </p:cNvPicPr>
          <p:nvPr/>
        </p:nvPicPr>
        <p:blipFill>
          <a:blip r:embed="rId3"/>
          <a:stretch>
            <a:fillRect/>
          </a:stretch>
        </p:blipFill>
        <p:spPr>
          <a:xfrm>
            <a:off x="989394" y="3781080"/>
            <a:ext cx="2249619" cy="2371550"/>
          </a:xfrm>
          <a:prstGeom prst="rect">
            <a:avLst/>
          </a:prstGeom>
        </p:spPr>
      </p:pic>
    </p:spTree>
    <p:extLst>
      <p:ext uri="{BB962C8B-B14F-4D97-AF65-F5344CB8AC3E}">
        <p14:creationId xmlns:p14="http://schemas.microsoft.com/office/powerpoint/2010/main" val="81732080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shirt with white text&#10;&#10;AI-generated content may be incorrect.">
            <a:extLst>
              <a:ext uri="{FF2B5EF4-FFF2-40B4-BE49-F238E27FC236}">
                <a16:creationId xmlns:a16="http://schemas.microsoft.com/office/drawing/2014/main" id="{2FD0DB5C-01D7-87DB-ED33-5FF7F58203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305540">
            <a:off x="2534393" y="1902026"/>
            <a:ext cx="5317377" cy="5507685"/>
          </a:xfrm>
        </p:spPr>
      </p:pic>
      <p:pic>
        <p:nvPicPr>
          <p:cNvPr id="7" name="Picture 6">
            <a:extLst>
              <a:ext uri="{FF2B5EF4-FFF2-40B4-BE49-F238E27FC236}">
                <a16:creationId xmlns:a16="http://schemas.microsoft.com/office/drawing/2014/main" id="{24DDF165-FDC4-8D53-BAAC-F24E0DD58F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7125" y="0"/>
            <a:ext cx="5143500" cy="6858000"/>
          </a:xfrm>
          <a:prstGeom prst="rect">
            <a:avLst/>
          </a:prstGeom>
        </p:spPr>
      </p:pic>
      <p:sp>
        <p:nvSpPr>
          <p:cNvPr id="8" name="TextBox 7">
            <a:extLst>
              <a:ext uri="{FF2B5EF4-FFF2-40B4-BE49-F238E27FC236}">
                <a16:creationId xmlns:a16="http://schemas.microsoft.com/office/drawing/2014/main" id="{D739F00C-6458-D5C9-E9E7-24B0A3EBAC6C}"/>
              </a:ext>
            </a:extLst>
          </p:cNvPr>
          <p:cNvSpPr txBox="1"/>
          <p:nvPr/>
        </p:nvSpPr>
        <p:spPr>
          <a:xfrm>
            <a:off x="9608875" y="5808742"/>
            <a:ext cx="1621919" cy="369332"/>
          </a:xfrm>
          <a:prstGeom prst="rect">
            <a:avLst/>
          </a:prstGeom>
          <a:noFill/>
        </p:spPr>
        <p:txBody>
          <a:bodyPr wrap="none" rtlCol="0">
            <a:spAutoFit/>
          </a:bodyPr>
          <a:lstStyle/>
          <a:p>
            <a:r>
              <a:rPr lang="en-US" dirty="0"/>
              <a:t>Eyes of ZONTA</a:t>
            </a:r>
          </a:p>
        </p:txBody>
      </p:sp>
      <p:pic>
        <p:nvPicPr>
          <p:cNvPr id="4" name="Picture 3" descr="A stained glass sign with a mascot on it&#10;&#10;AI-generated content may be incorrect.">
            <a:extLst>
              <a:ext uri="{FF2B5EF4-FFF2-40B4-BE49-F238E27FC236}">
                <a16:creationId xmlns:a16="http://schemas.microsoft.com/office/drawing/2014/main" id="{1010526D-1E82-6607-FB48-200C720A4116}"/>
              </a:ext>
            </a:extLst>
          </p:cNvPr>
          <p:cNvPicPr>
            <a:picLocks noChangeAspect="1"/>
          </p:cNvPicPr>
          <p:nvPr/>
        </p:nvPicPr>
        <p:blipFill>
          <a:blip r:embed="rId4">
            <a:extLst>
              <a:ext uri="{28A0092B-C50C-407E-A947-70E740481C1C}">
                <a14:useLocalDpi xmlns:a14="http://schemas.microsoft.com/office/drawing/2010/main" val="0"/>
              </a:ext>
            </a:extLst>
          </a:blip>
          <a:srcRect b="28278"/>
          <a:stretch>
            <a:fillRect/>
          </a:stretch>
        </p:blipFill>
        <p:spPr>
          <a:xfrm>
            <a:off x="0" y="-35169"/>
            <a:ext cx="3636614" cy="3506874"/>
          </a:xfrm>
          <a:prstGeom prst="rect">
            <a:avLst/>
          </a:prstGeom>
        </p:spPr>
      </p:pic>
    </p:spTree>
    <p:extLst>
      <p:ext uri="{BB962C8B-B14F-4D97-AF65-F5344CB8AC3E}">
        <p14:creationId xmlns:p14="http://schemas.microsoft.com/office/powerpoint/2010/main" val="327773148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6B6761C-717D-C22B-9FA2-2806CDDE78F6}"/>
              </a:ext>
            </a:extLst>
          </p:cNvPr>
          <p:cNvPicPr>
            <a:picLocks noChangeAspect="1"/>
          </p:cNvPicPr>
          <p:nvPr/>
        </p:nvPicPr>
        <p:blipFill>
          <a:blip r:embed="rId2"/>
          <a:srcRect t="12126"/>
          <a:stretch>
            <a:fillRect/>
          </a:stretch>
        </p:blipFill>
        <p:spPr>
          <a:xfrm>
            <a:off x="20" y="1282"/>
            <a:ext cx="12191980" cy="6856718"/>
          </a:xfrm>
          <a:prstGeom prst="rect">
            <a:avLst/>
          </a:prstGeom>
        </p:spPr>
      </p:pic>
    </p:spTree>
    <p:extLst>
      <p:ext uri="{BB962C8B-B14F-4D97-AF65-F5344CB8AC3E}">
        <p14:creationId xmlns:p14="http://schemas.microsoft.com/office/powerpoint/2010/main" val="148695796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o photo description available.">
            <a:extLst>
              <a:ext uri="{FF2B5EF4-FFF2-40B4-BE49-F238E27FC236}">
                <a16:creationId xmlns:a16="http://schemas.microsoft.com/office/drawing/2014/main" id="{7BA6F31A-934C-809C-FF6B-E5F372A4BE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098" t="14458" r="25526"/>
          <a:stretch>
            <a:fillRect/>
          </a:stretch>
        </p:blipFill>
        <p:spPr bwMode="auto">
          <a:xfrm>
            <a:off x="9684156" y="-451487"/>
            <a:ext cx="2541224" cy="586648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5A940C8-5C73-B39F-C697-5BA30CB3ED3E}"/>
              </a:ext>
            </a:extLst>
          </p:cNvPr>
          <p:cNvSpPr txBox="1"/>
          <p:nvPr/>
        </p:nvSpPr>
        <p:spPr>
          <a:xfrm>
            <a:off x="9621866" y="4008628"/>
            <a:ext cx="2749471" cy="1200329"/>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Jane Howard Horn</a:t>
            </a:r>
          </a:p>
          <a:p>
            <a:r>
              <a:rPr lang="en-US" b="1" dirty="0">
                <a:latin typeface="Arial" panose="020B0604020202020204" pitchFamily="34" charset="0"/>
                <a:cs typeface="Arial" panose="020B0604020202020204" pitchFamily="34" charset="0"/>
              </a:rPr>
              <a:t>President 1961-62</a:t>
            </a:r>
          </a:p>
          <a:p>
            <a:r>
              <a:rPr lang="en-US" b="1" dirty="0">
                <a:latin typeface="Arial" panose="020B0604020202020204" pitchFamily="34" charset="0"/>
                <a:cs typeface="Arial" panose="020B0604020202020204" pitchFamily="34" charset="0"/>
              </a:rPr>
              <a:t>(Hummingbird Howard)</a:t>
            </a:r>
          </a:p>
          <a:p>
            <a:r>
              <a:rPr lang="en-US" b="1" dirty="0">
                <a:latin typeface="Arial" panose="020B0604020202020204" pitchFamily="34" charset="0"/>
                <a:cs typeface="Arial" panose="020B0604020202020204" pitchFamily="34" charset="0"/>
              </a:rPr>
              <a:t>Scuba diving at 82</a:t>
            </a:r>
          </a:p>
        </p:txBody>
      </p:sp>
      <p:sp>
        <p:nvSpPr>
          <p:cNvPr id="11" name="TextBox 10">
            <a:extLst>
              <a:ext uri="{FF2B5EF4-FFF2-40B4-BE49-F238E27FC236}">
                <a16:creationId xmlns:a16="http://schemas.microsoft.com/office/drawing/2014/main" id="{BCD1AD8F-68E8-8A7F-C64F-F52C6900CAAE}"/>
              </a:ext>
            </a:extLst>
          </p:cNvPr>
          <p:cNvSpPr txBox="1"/>
          <p:nvPr/>
        </p:nvSpPr>
        <p:spPr>
          <a:xfrm>
            <a:off x="8314422" y="56021"/>
            <a:ext cx="2279791" cy="1077218"/>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3200" b="1" dirty="0">
                <a:latin typeface="Arial" panose="020B0604020202020204" pitchFamily="34" charset="0"/>
                <a:cs typeface="Arial" panose="020B0604020202020204" pitchFamily="34" charset="0"/>
              </a:rPr>
              <a:t>Presidents</a:t>
            </a:r>
          </a:p>
        </p:txBody>
      </p:sp>
      <p:pic>
        <p:nvPicPr>
          <p:cNvPr id="4" name="Picture 3">
            <a:extLst>
              <a:ext uri="{FF2B5EF4-FFF2-40B4-BE49-F238E27FC236}">
                <a16:creationId xmlns:a16="http://schemas.microsoft.com/office/drawing/2014/main" id="{1D06D493-45E1-4131-FE85-28AB9D7A27B2}"/>
              </a:ext>
            </a:extLst>
          </p:cNvPr>
          <p:cNvPicPr>
            <a:picLocks noChangeAspect="1"/>
          </p:cNvPicPr>
          <p:nvPr/>
        </p:nvPicPr>
        <p:blipFill>
          <a:blip r:embed="rId4"/>
          <a:stretch>
            <a:fillRect/>
          </a:stretch>
        </p:blipFill>
        <p:spPr>
          <a:xfrm>
            <a:off x="-26286" y="0"/>
            <a:ext cx="4258433" cy="6858000"/>
          </a:xfrm>
          <a:prstGeom prst="rect">
            <a:avLst/>
          </a:prstGeom>
        </p:spPr>
      </p:pic>
      <p:pic>
        <p:nvPicPr>
          <p:cNvPr id="7" name="Picture 6">
            <a:extLst>
              <a:ext uri="{FF2B5EF4-FFF2-40B4-BE49-F238E27FC236}">
                <a16:creationId xmlns:a16="http://schemas.microsoft.com/office/drawing/2014/main" id="{9DAEBFB8-6412-5952-400D-FD1B0B8E3302}"/>
              </a:ext>
            </a:extLst>
          </p:cNvPr>
          <p:cNvPicPr>
            <a:picLocks noChangeAspect="1"/>
          </p:cNvPicPr>
          <p:nvPr/>
        </p:nvPicPr>
        <p:blipFill>
          <a:blip r:embed="rId5"/>
          <a:stretch>
            <a:fillRect/>
          </a:stretch>
        </p:blipFill>
        <p:spPr>
          <a:xfrm>
            <a:off x="4100877" y="9331"/>
            <a:ext cx="4288824" cy="6858000"/>
          </a:xfrm>
          <a:prstGeom prst="rect">
            <a:avLst/>
          </a:prstGeom>
        </p:spPr>
      </p:pic>
      <p:pic>
        <p:nvPicPr>
          <p:cNvPr id="9" name="Picture 8">
            <a:extLst>
              <a:ext uri="{FF2B5EF4-FFF2-40B4-BE49-F238E27FC236}">
                <a16:creationId xmlns:a16="http://schemas.microsoft.com/office/drawing/2014/main" id="{AC9AF67B-3ADD-E026-C386-AE5BA21104FE}"/>
              </a:ext>
            </a:extLst>
          </p:cNvPr>
          <p:cNvPicPr>
            <a:picLocks noChangeAspect="1"/>
          </p:cNvPicPr>
          <p:nvPr/>
        </p:nvPicPr>
        <p:blipFill>
          <a:blip r:embed="rId6"/>
          <a:stretch>
            <a:fillRect/>
          </a:stretch>
        </p:blipFill>
        <p:spPr>
          <a:xfrm>
            <a:off x="8308907" y="5345134"/>
            <a:ext cx="3963123" cy="1531528"/>
          </a:xfrm>
          <a:prstGeom prst="rect">
            <a:avLst/>
          </a:prstGeom>
        </p:spPr>
      </p:pic>
    </p:spTree>
    <p:extLst>
      <p:ext uri="{BB962C8B-B14F-4D97-AF65-F5344CB8AC3E}">
        <p14:creationId xmlns:p14="http://schemas.microsoft.com/office/powerpoint/2010/main" val="235254145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AFDFB-5DBE-B43A-CB70-2D6DBBF6C612}"/>
              </a:ext>
            </a:extLst>
          </p:cNvPr>
          <p:cNvSpPr>
            <a:spLocks noGrp="1"/>
          </p:cNvSpPr>
          <p:nvPr>
            <p:ph type="title"/>
          </p:nvPr>
        </p:nvSpPr>
        <p:spPr>
          <a:xfrm>
            <a:off x="0" y="-1477992"/>
            <a:ext cx="8286747" cy="1956841"/>
          </a:xfrm>
        </p:spPr>
        <p:txBody>
          <a:bodyPr anchor="b">
            <a:normAutofit/>
          </a:bodyPr>
          <a:lstStyle/>
          <a:p>
            <a:pPr algn="ctr"/>
            <a:r>
              <a:rPr lang="en-US" sz="3200" b="1" dirty="0">
                <a:latin typeface="Arial" panose="020B0604020202020204" pitchFamily="34" charset="0"/>
                <a:cs typeface="Arial" panose="020B0604020202020204" pitchFamily="34" charset="0"/>
              </a:rPr>
              <a:t>ZONTA CLUB SPONSORS</a:t>
            </a:r>
          </a:p>
        </p:txBody>
      </p:sp>
      <p:pic>
        <p:nvPicPr>
          <p:cNvPr id="5" name="Picture 4" descr="A tower with spires and a tree with pink flowers&#10;&#10;AI-generated content may be incorrect.">
            <a:extLst>
              <a:ext uri="{FF2B5EF4-FFF2-40B4-BE49-F238E27FC236}">
                <a16:creationId xmlns:a16="http://schemas.microsoft.com/office/drawing/2014/main" id="{E4DA2970-AAE6-51F6-AEC3-48D0BEF08B40}"/>
              </a:ext>
            </a:extLst>
          </p:cNvPr>
          <p:cNvPicPr>
            <a:picLocks noChangeAspect="1"/>
          </p:cNvPicPr>
          <p:nvPr/>
        </p:nvPicPr>
        <p:blipFill>
          <a:blip r:embed="rId2">
            <a:extLst>
              <a:ext uri="{28A0092B-C50C-407E-A947-70E740481C1C}">
                <a14:useLocalDpi xmlns:a14="http://schemas.microsoft.com/office/drawing/2010/main" val="0"/>
              </a:ext>
            </a:extLst>
          </a:blip>
          <a:srcRect t="302" r="-1" b="-1"/>
          <a:stretch>
            <a:fillRect/>
          </a:stretch>
        </p:blipFill>
        <p:spPr>
          <a:xfrm>
            <a:off x="8286747" y="10"/>
            <a:ext cx="3903730" cy="389193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2" name="Picture 11">
            <a:extLst>
              <a:ext uri="{FF2B5EF4-FFF2-40B4-BE49-F238E27FC236}">
                <a16:creationId xmlns:a16="http://schemas.microsoft.com/office/drawing/2014/main" id="{7DC6ED53-2C73-BFAE-86B7-1269E6AC4F89}"/>
              </a:ext>
            </a:extLst>
          </p:cNvPr>
          <p:cNvPicPr>
            <a:picLocks noChangeAspect="1"/>
          </p:cNvPicPr>
          <p:nvPr/>
        </p:nvPicPr>
        <p:blipFill>
          <a:blip r:embed="rId3"/>
          <a:stretch>
            <a:fillRect/>
          </a:stretch>
        </p:blipFill>
        <p:spPr>
          <a:xfrm flipH="1" flipV="1">
            <a:off x="8705522" y="6857999"/>
            <a:ext cx="5281581" cy="6940173"/>
          </a:xfrm>
          <a:prstGeom prst="rect">
            <a:avLst/>
          </a:prstGeom>
        </p:spPr>
      </p:pic>
      <p:pic>
        <p:nvPicPr>
          <p:cNvPr id="6" name="Picture 5">
            <a:extLst>
              <a:ext uri="{FF2B5EF4-FFF2-40B4-BE49-F238E27FC236}">
                <a16:creationId xmlns:a16="http://schemas.microsoft.com/office/drawing/2014/main" id="{B85FA3B6-97CE-7954-50AA-A8BB1C6457EF}"/>
              </a:ext>
            </a:extLst>
          </p:cNvPr>
          <p:cNvPicPr>
            <a:picLocks noChangeAspect="1"/>
          </p:cNvPicPr>
          <p:nvPr/>
        </p:nvPicPr>
        <p:blipFill>
          <a:blip r:embed="rId4"/>
          <a:stretch>
            <a:fillRect/>
          </a:stretch>
        </p:blipFill>
        <p:spPr>
          <a:xfrm>
            <a:off x="0" y="396909"/>
            <a:ext cx="3018068" cy="5009103"/>
          </a:xfrm>
          <a:prstGeom prst="rect">
            <a:avLst/>
          </a:prstGeom>
        </p:spPr>
      </p:pic>
      <p:pic>
        <p:nvPicPr>
          <p:cNvPr id="9" name="Picture 8">
            <a:extLst>
              <a:ext uri="{FF2B5EF4-FFF2-40B4-BE49-F238E27FC236}">
                <a16:creationId xmlns:a16="http://schemas.microsoft.com/office/drawing/2014/main" id="{D8A413BA-4075-61CE-36DA-C2B8C70DEB23}"/>
              </a:ext>
            </a:extLst>
          </p:cNvPr>
          <p:cNvPicPr>
            <a:picLocks noChangeAspect="1"/>
          </p:cNvPicPr>
          <p:nvPr/>
        </p:nvPicPr>
        <p:blipFill>
          <a:blip r:embed="rId5"/>
          <a:stretch>
            <a:fillRect/>
          </a:stretch>
        </p:blipFill>
        <p:spPr>
          <a:xfrm>
            <a:off x="2937463" y="2547258"/>
            <a:ext cx="3158537" cy="4260501"/>
          </a:xfrm>
          <a:prstGeom prst="rect">
            <a:avLst/>
          </a:prstGeom>
        </p:spPr>
      </p:pic>
      <p:pic>
        <p:nvPicPr>
          <p:cNvPr id="13" name="Picture 12">
            <a:extLst>
              <a:ext uri="{FF2B5EF4-FFF2-40B4-BE49-F238E27FC236}">
                <a16:creationId xmlns:a16="http://schemas.microsoft.com/office/drawing/2014/main" id="{EF64ECA1-694D-BC17-FA95-79B09468FE6B}"/>
              </a:ext>
            </a:extLst>
          </p:cNvPr>
          <p:cNvPicPr>
            <a:picLocks noChangeAspect="1"/>
          </p:cNvPicPr>
          <p:nvPr/>
        </p:nvPicPr>
        <p:blipFill>
          <a:blip r:embed="rId6"/>
          <a:stretch>
            <a:fillRect/>
          </a:stretch>
        </p:blipFill>
        <p:spPr>
          <a:xfrm>
            <a:off x="6096000" y="437103"/>
            <a:ext cx="2693881" cy="4345912"/>
          </a:xfrm>
          <a:prstGeom prst="rect">
            <a:avLst/>
          </a:prstGeom>
        </p:spPr>
      </p:pic>
      <p:pic>
        <p:nvPicPr>
          <p:cNvPr id="15" name="Picture 14">
            <a:extLst>
              <a:ext uri="{FF2B5EF4-FFF2-40B4-BE49-F238E27FC236}">
                <a16:creationId xmlns:a16="http://schemas.microsoft.com/office/drawing/2014/main" id="{2B95FB17-60B4-BBA0-AEBB-7E5E7795BE5F}"/>
              </a:ext>
            </a:extLst>
          </p:cNvPr>
          <p:cNvPicPr>
            <a:picLocks noChangeAspect="1"/>
          </p:cNvPicPr>
          <p:nvPr/>
        </p:nvPicPr>
        <p:blipFill>
          <a:blip r:embed="rId7"/>
          <a:stretch>
            <a:fillRect/>
          </a:stretch>
        </p:blipFill>
        <p:spPr>
          <a:xfrm>
            <a:off x="8750737" y="4111206"/>
            <a:ext cx="3443945" cy="2696553"/>
          </a:xfrm>
          <a:prstGeom prst="rect">
            <a:avLst/>
          </a:prstGeom>
        </p:spPr>
      </p:pic>
    </p:spTree>
    <p:extLst>
      <p:ext uri="{BB962C8B-B14F-4D97-AF65-F5344CB8AC3E}">
        <p14:creationId xmlns:p14="http://schemas.microsoft.com/office/powerpoint/2010/main" val="310088124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04914A-0B22-6939-E226-EE7A5C8855BE}"/>
              </a:ext>
            </a:extLst>
          </p:cNvPr>
          <p:cNvSpPr txBox="1"/>
          <p:nvPr/>
        </p:nvSpPr>
        <p:spPr>
          <a:xfrm>
            <a:off x="3191069" y="2286000"/>
            <a:ext cx="6090129" cy="1015663"/>
          </a:xfrm>
          <a:prstGeom prst="rect">
            <a:avLst/>
          </a:prstGeom>
          <a:noFill/>
        </p:spPr>
        <p:txBody>
          <a:bodyPr wrap="none" rtlCol="0">
            <a:spAutoFit/>
          </a:bodyPr>
          <a:lstStyle/>
          <a:p>
            <a:r>
              <a:rPr lang="en-US" sz="6000" dirty="0">
                <a:latin typeface="Arial" panose="020B0604020202020204" pitchFamily="34" charset="0"/>
                <a:cs typeface="Arial" panose="020B0604020202020204" pitchFamily="34" charset="0"/>
              </a:rPr>
              <a:t>Phillips Reunions</a:t>
            </a:r>
          </a:p>
        </p:txBody>
      </p:sp>
    </p:spTree>
    <p:extLst>
      <p:ext uri="{BB962C8B-B14F-4D97-AF65-F5344CB8AC3E}">
        <p14:creationId xmlns:p14="http://schemas.microsoft.com/office/powerpoint/2010/main" val="485552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y be an image of 5 people, blonde hair, bangs and people smiling">
            <a:extLst>
              <a:ext uri="{FF2B5EF4-FFF2-40B4-BE49-F238E27FC236}">
                <a16:creationId xmlns:a16="http://schemas.microsoft.com/office/drawing/2014/main" id="{B0B46473-B7DA-C982-E33D-F316554E37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0" y="15113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579C70-99B5-C121-DA14-8206E72876EC}"/>
              </a:ext>
            </a:extLst>
          </p:cNvPr>
          <p:cNvSpPr txBox="1"/>
          <p:nvPr/>
        </p:nvSpPr>
        <p:spPr>
          <a:xfrm>
            <a:off x="9621520" y="1285240"/>
            <a:ext cx="2643672" cy="255454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a:t>
            </a:r>
          </a:p>
          <a:p>
            <a:r>
              <a:rPr lang="en-US" sz="3200" b="1" dirty="0">
                <a:latin typeface="Arial" panose="020B0604020202020204" pitchFamily="34" charset="0"/>
                <a:cs typeface="Arial" panose="020B0604020202020204" pitchFamily="34" charset="0"/>
              </a:rPr>
              <a:t>at</a:t>
            </a:r>
          </a:p>
          <a:p>
            <a:r>
              <a:rPr lang="en-US" sz="3200" b="1" dirty="0">
                <a:latin typeface="Arial" panose="020B0604020202020204" pitchFamily="34" charset="0"/>
                <a:cs typeface="Arial" panose="020B0604020202020204" pitchFamily="34" charset="0"/>
              </a:rPr>
              <a:t>Phillips</a:t>
            </a:r>
          </a:p>
          <a:p>
            <a:r>
              <a:rPr lang="en-US" sz="3200" b="1" dirty="0">
                <a:latin typeface="Arial" panose="020B0604020202020204" pitchFamily="34" charset="0"/>
                <a:cs typeface="Arial" panose="020B0604020202020204" pitchFamily="34" charset="0"/>
              </a:rPr>
              <a:t>Reunion</a:t>
            </a:r>
          </a:p>
          <a:p>
            <a:r>
              <a:rPr lang="en-US" sz="3200" b="1" dirty="0">
                <a:latin typeface="Arial" panose="020B0604020202020204" pitchFamily="34" charset="0"/>
                <a:cs typeface="Arial" panose="020B0604020202020204" pitchFamily="34" charset="0"/>
              </a:rPr>
              <a:t>1993 or 1994</a:t>
            </a:r>
          </a:p>
        </p:txBody>
      </p:sp>
    </p:spTree>
    <p:extLst>
      <p:ext uri="{BB962C8B-B14F-4D97-AF65-F5344CB8AC3E}">
        <p14:creationId xmlns:p14="http://schemas.microsoft.com/office/powerpoint/2010/main" val="175696038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walking in the snow&#10;&#10;AI-generated content may be incorrect.">
            <a:extLst>
              <a:ext uri="{FF2B5EF4-FFF2-40B4-BE49-F238E27FC236}">
                <a16:creationId xmlns:a16="http://schemas.microsoft.com/office/drawing/2014/main" id="{4EB2CFC7-1A2C-6185-679F-744AF5842D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10" y="22436"/>
            <a:ext cx="12217608" cy="6734584"/>
          </a:xfrm>
          <a:prstGeom prst="rect">
            <a:avLst/>
          </a:prstGeom>
        </p:spPr>
      </p:pic>
      <p:pic>
        <p:nvPicPr>
          <p:cNvPr id="5" name="Content Placeholder 4" descr="A white shirt with a logo on it&#10;&#10;AI-generated content may be incorrect.">
            <a:extLst>
              <a:ext uri="{FF2B5EF4-FFF2-40B4-BE49-F238E27FC236}">
                <a16:creationId xmlns:a16="http://schemas.microsoft.com/office/drawing/2014/main" id="{A7477ACC-E1B3-A7DA-0B90-3412E542FD8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1966" t="35440" r="6274" b="17510"/>
          <a:stretch>
            <a:fillRect/>
          </a:stretch>
        </p:blipFill>
        <p:spPr>
          <a:xfrm rot="20060155">
            <a:off x="8282820" y="3191857"/>
            <a:ext cx="3851811" cy="2955386"/>
          </a:xfrm>
          <a:prstGeom prst="rect">
            <a:avLst/>
          </a:prstGeom>
        </p:spPr>
      </p:pic>
      <p:pic>
        <p:nvPicPr>
          <p:cNvPr id="3" name="Picture 2">
            <a:extLst>
              <a:ext uri="{FF2B5EF4-FFF2-40B4-BE49-F238E27FC236}">
                <a16:creationId xmlns:a16="http://schemas.microsoft.com/office/drawing/2014/main" id="{B202CB68-C8D0-5384-C3F3-E013A7878D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39425" y="5282989"/>
            <a:ext cx="1552575" cy="1552575"/>
          </a:xfrm>
          <a:prstGeom prst="rect">
            <a:avLst/>
          </a:prstGeom>
        </p:spPr>
      </p:pic>
    </p:spTree>
    <p:extLst>
      <p:ext uri="{BB962C8B-B14F-4D97-AF65-F5344CB8AC3E}">
        <p14:creationId xmlns:p14="http://schemas.microsoft.com/office/powerpoint/2010/main" val="140495676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CEE3397-0559-FA53-1D26-EDE5A23A4C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6514" y="-23906"/>
            <a:ext cx="9553535" cy="6853199"/>
          </a:xfrm>
          <a:prstGeom prst="rect">
            <a:avLst/>
          </a:prstGeom>
        </p:spPr>
      </p:pic>
      <p:sp>
        <p:nvSpPr>
          <p:cNvPr id="6" name="TextBox 5">
            <a:extLst>
              <a:ext uri="{FF2B5EF4-FFF2-40B4-BE49-F238E27FC236}">
                <a16:creationId xmlns:a16="http://schemas.microsoft.com/office/drawing/2014/main" id="{3A935887-1CFB-5140-7D04-A18AFF42C051}"/>
              </a:ext>
            </a:extLst>
          </p:cNvPr>
          <p:cNvSpPr txBox="1"/>
          <p:nvPr/>
        </p:nvSpPr>
        <p:spPr>
          <a:xfrm>
            <a:off x="189575" y="642110"/>
            <a:ext cx="3393878" cy="1569660"/>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 2002</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Phillips Reunion</a:t>
            </a:r>
          </a:p>
        </p:txBody>
      </p:sp>
    </p:spTree>
    <p:extLst>
      <p:ext uri="{BB962C8B-B14F-4D97-AF65-F5344CB8AC3E}">
        <p14:creationId xmlns:p14="http://schemas.microsoft.com/office/powerpoint/2010/main" val="252082910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4996A30-767C-F7BF-3EA6-DB6C33F216C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348" r="10816" b="45890"/>
          <a:stretch>
            <a:fillRect/>
          </a:stretch>
        </p:blipFill>
        <p:spPr>
          <a:xfrm>
            <a:off x="1834817" y="-13900"/>
            <a:ext cx="9543184" cy="6801562"/>
          </a:xfrm>
          <a:prstGeom prst="rect">
            <a:avLst/>
          </a:prstGeom>
        </p:spPr>
      </p:pic>
      <p:sp>
        <p:nvSpPr>
          <p:cNvPr id="6" name="TextBox 5">
            <a:extLst>
              <a:ext uri="{FF2B5EF4-FFF2-40B4-BE49-F238E27FC236}">
                <a16:creationId xmlns:a16="http://schemas.microsoft.com/office/drawing/2014/main" id="{4016A081-FEBB-9E3A-8B95-9EC3F61A8568}"/>
              </a:ext>
            </a:extLst>
          </p:cNvPr>
          <p:cNvSpPr txBox="1"/>
          <p:nvPr/>
        </p:nvSpPr>
        <p:spPr>
          <a:xfrm>
            <a:off x="137878" y="480006"/>
            <a:ext cx="3393878" cy="1569660"/>
          </a:xfrm>
          <a:prstGeom prst="rect">
            <a:avLst/>
          </a:prstGeom>
          <a:noFill/>
        </p:spPr>
        <p:txBody>
          <a:bodyPr wrap="none" rtlCol="0">
            <a:spAutoFit/>
          </a:bodyPr>
          <a:lstStyle/>
          <a:p>
            <a:pPr algn="ctr"/>
            <a:r>
              <a:rPr lang="en-US" sz="3200" b="1" dirty="0">
                <a:latin typeface="Arial" panose="020B0604020202020204" pitchFamily="34" charset="0"/>
                <a:cs typeface="Arial" panose="020B0604020202020204" pitchFamily="34" charset="0"/>
              </a:rPr>
              <a:t>Zonta 2003</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Phillips Reunion</a:t>
            </a:r>
          </a:p>
        </p:txBody>
      </p:sp>
    </p:spTree>
    <p:extLst>
      <p:ext uri="{BB962C8B-B14F-4D97-AF65-F5344CB8AC3E}">
        <p14:creationId xmlns:p14="http://schemas.microsoft.com/office/powerpoint/2010/main" val="178928414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9589F-D361-6BAC-A740-78DB68878458}"/>
              </a:ext>
            </a:extLst>
          </p:cNvPr>
          <p:cNvSpPr>
            <a:spLocks noGrp="1"/>
          </p:cNvSpPr>
          <p:nvPr>
            <p:ph type="title"/>
          </p:nvPr>
        </p:nvSpPr>
        <p:spPr>
          <a:xfrm>
            <a:off x="223518" y="1787246"/>
            <a:ext cx="2811994" cy="3107788"/>
          </a:xfrm>
        </p:spPr>
        <p:txBody>
          <a:bodyPr>
            <a:normAutofit/>
          </a:bodyPr>
          <a:lstStyle/>
          <a:p>
            <a:r>
              <a:rPr lang="en-US" sz="2800" dirty="0">
                <a:latin typeface="Arial" panose="020B0604020202020204" pitchFamily="34" charset="0"/>
                <a:cs typeface="Arial" panose="020B0604020202020204" pitchFamily="34" charset="0"/>
              </a:rPr>
              <a:t>Lori Stineman</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Jenny Murphy</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Kirby Gould</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Julie Blechar</a:t>
            </a:r>
            <a:br>
              <a:rPr lang="en-US"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E82BBA91-EE85-310E-0387-78343E5418E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5512" y="-9366"/>
            <a:ext cx="9156488" cy="6867366"/>
          </a:xfrm>
          <a:prstGeom prst="rect">
            <a:avLst/>
          </a:prstGeom>
        </p:spPr>
      </p:pic>
      <p:sp>
        <p:nvSpPr>
          <p:cNvPr id="6" name="TextBox 5">
            <a:extLst>
              <a:ext uri="{FF2B5EF4-FFF2-40B4-BE49-F238E27FC236}">
                <a16:creationId xmlns:a16="http://schemas.microsoft.com/office/drawing/2014/main" id="{798CC99C-C49D-59EB-6A84-7034399845E5}"/>
              </a:ext>
            </a:extLst>
          </p:cNvPr>
          <p:cNvSpPr txBox="1"/>
          <p:nvPr/>
        </p:nvSpPr>
        <p:spPr>
          <a:xfrm>
            <a:off x="515470" y="342750"/>
            <a:ext cx="1428857" cy="138499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a:t>
            </a:r>
          </a:p>
          <a:p>
            <a:pPr algn="ctr"/>
            <a:r>
              <a:rPr lang="en-US" sz="2000" b="1" dirty="0">
                <a:latin typeface="Arial" panose="020B0604020202020204" pitchFamily="34" charset="0"/>
                <a:cs typeface="Arial" panose="020B0604020202020204" pitchFamily="34" charset="0"/>
              </a:rPr>
              <a:t>Maidens</a:t>
            </a:r>
          </a:p>
          <a:p>
            <a:pPr algn="ctr"/>
            <a:r>
              <a:rPr lang="en-US" sz="3200" b="1" dirty="0">
                <a:latin typeface="Arial" panose="020B0604020202020204" pitchFamily="34" charset="0"/>
                <a:cs typeface="Arial" panose="020B0604020202020204" pitchFamily="34" charset="0"/>
              </a:rPr>
              <a:t>2015</a:t>
            </a:r>
          </a:p>
        </p:txBody>
      </p:sp>
    </p:spTree>
    <p:extLst>
      <p:ext uri="{BB962C8B-B14F-4D97-AF65-F5344CB8AC3E}">
        <p14:creationId xmlns:p14="http://schemas.microsoft.com/office/powerpoint/2010/main" val="340253730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women standing around each other&#10;&#10;AI-generated content may be incorrect.">
            <a:extLst>
              <a:ext uri="{FF2B5EF4-FFF2-40B4-BE49-F238E27FC236}">
                <a16:creationId xmlns:a16="http://schemas.microsoft.com/office/drawing/2014/main" id="{B42381D3-C456-7F76-9A38-4B88E174CCB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52748" y="30464"/>
            <a:ext cx="6931551" cy="6700499"/>
          </a:xfrm>
        </p:spPr>
      </p:pic>
      <p:sp>
        <p:nvSpPr>
          <p:cNvPr id="6" name="TextBox 5">
            <a:extLst>
              <a:ext uri="{FF2B5EF4-FFF2-40B4-BE49-F238E27FC236}">
                <a16:creationId xmlns:a16="http://schemas.microsoft.com/office/drawing/2014/main" id="{F9C3481E-1B6D-BD4D-7958-3A38B2390CF2}"/>
              </a:ext>
            </a:extLst>
          </p:cNvPr>
          <p:cNvSpPr txBox="1"/>
          <p:nvPr/>
        </p:nvSpPr>
        <p:spPr>
          <a:xfrm>
            <a:off x="553792" y="1384703"/>
            <a:ext cx="3516184" cy="2062103"/>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ZONTA 2015</a:t>
            </a:r>
          </a:p>
          <a:p>
            <a:pPr algn="ctr"/>
            <a:r>
              <a:rPr lang="en-US" sz="3200" b="1" dirty="0">
                <a:latin typeface="Arial" panose="020B0604020202020204" pitchFamily="34" charset="0"/>
                <a:cs typeface="Arial" panose="020B0604020202020204" pitchFamily="34" charset="0"/>
              </a:rPr>
              <a:t>Circle</a:t>
            </a:r>
          </a:p>
          <a:p>
            <a:r>
              <a:rPr lang="en-US" sz="3200" b="1" dirty="0">
                <a:latin typeface="Arial" panose="020B0604020202020204" pitchFamily="34" charset="0"/>
                <a:cs typeface="Arial" panose="020B0604020202020204" pitchFamily="34" charset="0"/>
              </a:rPr>
              <a:t>Phillips Reunion</a:t>
            </a:r>
          </a:p>
          <a:p>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90150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D8A750-8DEE-0514-72E8-8523135119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8514"/>
            <a:ext cx="5322570" cy="3547514"/>
          </a:xfrm>
          <a:prstGeom prst="rect">
            <a:avLst/>
          </a:prstGeom>
        </p:spPr>
      </p:pic>
      <p:pic>
        <p:nvPicPr>
          <p:cNvPr id="7" name="Picture 6">
            <a:extLst>
              <a:ext uri="{FF2B5EF4-FFF2-40B4-BE49-F238E27FC236}">
                <a16:creationId xmlns:a16="http://schemas.microsoft.com/office/drawing/2014/main" id="{389E18A2-5FBB-401B-647A-FD68501DF3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9330" y="2004060"/>
            <a:ext cx="7282688" cy="4853940"/>
          </a:xfrm>
          <a:prstGeom prst="rect">
            <a:avLst/>
          </a:prstGeom>
        </p:spPr>
      </p:pic>
      <p:sp>
        <p:nvSpPr>
          <p:cNvPr id="2" name="TextBox 1">
            <a:extLst>
              <a:ext uri="{FF2B5EF4-FFF2-40B4-BE49-F238E27FC236}">
                <a16:creationId xmlns:a16="http://schemas.microsoft.com/office/drawing/2014/main" id="{2C20D835-3252-54E1-B658-59C3E836AA88}"/>
              </a:ext>
            </a:extLst>
          </p:cNvPr>
          <p:cNvSpPr txBox="1"/>
          <p:nvPr/>
        </p:nvSpPr>
        <p:spPr>
          <a:xfrm rot="19750432">
            <a:off x="1402975" y="4442012"/>
            <a:ext cx="1927131" cy="1107996"/>
          </a:xfrm>
          <a:prstGeom prst="rect">
            <a:avLst/>
          </a:prstGeom>
          <a:noFill/>
        </p:spPr>
        <p:txBody>
          <a:bodyPr wrap="none" rtlCol="0">
            <a:spAutoFit/>
          </a:bodyPr>
          <a:lstStyle/>
          <a:p>
            <a:r>
              <a:rPr lang="en-US" sz="6600" b="1" dirty="0">
                <a:latin typeface="Arial" panose="020B0604020202020204" pitchFamily="34" charset="0"/>
                <a:cs typeface="Arial" panose="020B0604020202020204" pitchFamily="34" charset="0"/>
              </a:rPr>
              <a:t>90th</a:t>
            </a:r>
          </a:p>
        </p:txBody>
      </p:sp>
    </p:spTree>
    <p:extLst>
      <p:ext uri="{BB962C8B-B14F-4D97-AF65-F5344CB8AC3E}">
        <p14:creationId xmlns:p14="http://schemas.microsoft.com/office/powerpoint/2010/main" val="194087424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DB45-76F4-696C-E1E1-F268D355EF15}"/>
              </a:ext>
            </a:extLst>
          </p:cNvPr>
          <p:cNvSpPr>
            <a:spLocks noGrp="1"/>
          </p:cNvSpPr>
          <p:nvPr>
            <p:ph type="title"/>
          </p:nvPr>
        </p:nvSpPr>
        <p:spPr>
          <a:xfrm>
            <a:off x="5252720" y="-772795"/>
            <a:ext cx="7482840" cy="2941955"/>
          </a:xfrm>
        </p:spPr>
        <p:txBody>
          <a:bodyPr/>
          <a:lstStyle/>
          <a:p>
            <a:r>
              <a:rPr lang="en-US" dirty="0"/>
              <a:t>2016 – Celebrating </a:t>
            </a:r>
            <a:br>
              <a:rPr lang="en-US" dirty="0"/>
            </a:br>
            <a:r>
              <a:rPr lang="en-US" dirty="0"/>
              <a:t>90</a:t>
            </a:r>
            <a:r>
              <a:rPr lang="en-US" baseline="30000" dirty="0"/>
              <a:t>th</a:t>
            </a:r>
            <a:r>
              <a:rPr lang="en-US" dirty="0"/>
              <a:t> ZONTA Reunion</a:t>
            </a:r>
          </a:p>
        </p:txBody>
      </p:sp>
      <p:pic>
        <p:nvPicPr>
          <p:cNvPr id="5" name="Content Placeholder 4">
            <a:extLst>
              <a:ext uri="{FF2B5EF4-FFF2-40B4-BE49-F238E27FC236}">
                <a16:creationId xmlns:a16="http://schemas.microsoft.com/office/drawing/2014/main" id="{CC76F152-0D11-497A-F97D-1A01CD6FDC5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3576" t="12098"/>
          <a:stretch>
            <a:fillRect/>
          </a:stretch>
        </p:blipFill>
        <p:spPr>
          <a:xfrm>
            <a:off x="9160278" y="1377810"/>
            <a:ext cx="4022322" cy="5454789"/>
          </a:xfrm>
          <a:prstGeom prst="rect">
            <a:avLst/>
          </a:prstGeom>
        </p:spPr>
      </p:pic>
      <p:pic>
        <p:nvPicPr>
          <p:cNvPr id="7" name="Picture 6">
            <a:extLst>
              <a:ext uri="{FF2B5EF4-FFF2-40B4-BE49-F238E27FC236}">
                <a16:creationId xmlns:a16="http://schemas.microsoft.com/office/drawing/2014/main" id="{B849BC96-BDFC-40BC-3188-3AE4838EC3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50" y="0"/>
            <a:ext cx="5143500" cy="6858000"/>
          </a:xfrm>
          <a:prstGeom prst="rect">
            <a:avLst/>
          </a:prstGeom>
        </p:spPr>
      </p:pic>
      <p:sp>
        <p:nvSpPr>
          <p:cNvPr id="8" name="TextBox 7">
            <a:extLst>
              <a:ext uri="{FF2B5EF4-FFF2-40B4-BE49-F238E27FC236}">
                <a16:creationId xmlns:a16="http://schemas.microsoft.com/office/drawing/2014/main" id="{C7A3FCAF-219F-2DE0-C566-05953556CB45}"/>
              </a:ext>
            </a:extLst>
          </p:cNvPr>
          <p:cNvSpPr txBox="1"/>
          <p:nvPr/>
        </p:nvSpPr>
        <p:spPr>
          <a:xfrm>
            <a:off x="6096000" y="3688080"/>
            <a:ext cx="1211294" cy="369332"/>
          </a:xfrm>
          <a:prstGeom prst="rect">
            <a:avLst/>
          </a:prstGeom>
          <a:noFill/>
        </p:spPr>
        <p:txBody>
          <a:bodyPr wrap="none" rtlCol="0">
            <a:spAutoFit/>
          </a:bodyPr>
          <a:lstStyle/>
          <a:p>
            <a:r>
              <a:rPr lang="en-US" dirty="0"/>
              <a:t>Party Gifts</a:t>
            </a:r>
          </a:p>
        </p:txBody>
      </p:sp>
      <p:pic>
        <p:nvPicPr>
          <p:cNvPr id="10" name="Picture 9">
            <a:extLst>
              <a:ext uri="{FF2B5EF4-FFF2-40B4-BE49-F238E27FC236}">
                <a16:creationId xmlns:a16="http://schemas.microsoft.com/office/drawing/2014/main" id="{2D2224BB-B7CE-2363-82D4-229D7FECBB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7892" y="1715770"/>
            <a:ext cx="4524375" cy="4686300"/>
          </a:xfrm>
          <a:prstGeom prst="rect">
            <a:avLst/>
          </a:prstGeom>
        </p:spPr>
      </p:pic>
    </p:spTree>
    <p:extLst>
      <p:ext uri="{BB962C8B-B14F-4D97-AF65-F5344CB8AC3E}">
        <p14:creationId xmlns:p14="http://schemas.microsoft.com/office/powerpoint/2010/main" val="359615759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0B893-E1E4-9B74-B90F-AC580D790B6F}"/>
              </a:ext>
            </a:extLst>
          </p:cNvPr>
          <p:cNvSpPr>
            <a:spLocks noGrp="1"/>
          </p:cNvSpPr>
          <p:nvPr>
            <p:ph type="title"/>
          </p:nvPr>
        </p:nvSpPr>
        <p:spPr>
          <a:xfrm>
            <a:off x="838200" y="-3654"/>
            <a:ext cx="10515600" cy="1325563"/>
          </a:xfrm>
        </p:spPr>
        <p:txBody>
          <a:bodyPr/>
          <a:lstStyle/>
          <a:p>
            <a:pPr algn="ctr"/>
            <a:r>
              <a:rPr lang="en-US" b="1" dirty="0">
                <a:latin typeface="Arial" panose="020B0604020202020204" pitchFamily="34" charset="0"/>
                <a:cs typeface="Arial" panose="020B0604020202020204" pitchFamily="34" charset="0"/>
              </a:rPr>
              <a:t>90</a:t>
            </a:r>
            <a:r>
              <a:rPr lang="en-US" b="1" baseline="30000" dirty="0">
                <a:latin typeface="Arial" panose="020B0604020202020204" pitchFamily="34" charset="0"/>
                <a:cs typeface="Arial" panose="020B0604020202020204" pitchFamily="34" charset="0"/>
              </a:rPr>
              <a:t>th</a:t>
            </a:r>
            <a:r>
              <a:rPr lang="en-US" b="1" dirty="0">
                <a:latin typeface="Arial" panose="020B0604020202020204" pitchFamily="34" charset="0"/>
                <a:cs typeface="Arial" panose="020B0604020202020204" pitchFamily="34" charset="0"/>
              </a:rPr>
              <a:t> ZONTA Anniversary</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2016 Phillips Reunion</a:t>
            </a:r>
          </a:p>
        </p:txBody>
      </p:sp>
      <p:pic>
        <p:nvPicPr>
          <p:cNvPr id="5" name="Content Placeholder 4" descr="A group of people posing for a photo&#10;&#10;AI-generated content may be incorrect.">
            <a:extLst>
              <a:ext uri="{FF2B5EF4-FFF2-40B4-BE49-F238E27FC236}">
                <a16:creationId xmlns:a16="http://schemas.microsoft.com/office/drawing/2014/main" id="{8F4E286B-5B56-2258-7069-B2CE756B29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9905" y="1203850"/>
            <a:ext cx="10045972" cy="5650860"/>
          </a:xfrm>
        </p:spPr>
      </p:pic>
    </p:spTree>
    <p:extLst>
      <p:ext uri="{BB962C8B-B14F-4D97-AF65-F5344CB8AC3E}">
        <p14:creationId xmlns:p14="http://schemas.microsoft.com/office/powerpoint/2010/main" val="268770419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shirt with white embroidery&#10;&#10;AI-generated content may be incorrect.">
            <a:extLst>
              <a:ext uri="{FF2B5EF4-FFF2-40B4-BE49-F238E27FC236}">
                <a16:creationId xmlns:a16="http://schemas.microsoft.com/office/drawing/2014/main" id="{F06309B1-A910-74A5-55A7-6A40F241A1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690" y="0"/>
            <a:ext cx="5143500" cy="6858000"/>
          </a:xfrm>
          <a:prstGeom prst="rect">
            <a:avLst/>
          </a:prstGeom>
        </p:spPr>
      </p:pic>
      <p:sp>
        <p:nvSpPr>
          <p:cNvPr id="5" name="TextBox 4">
            <a:extLst>
              <a:ext uri="{FF2B5EF4-FFF2-40B4-BE49-F238E27FC236}">
                <a16:creationId xmlns:a16="http://schemas.microsoft.com/office/drawing/2014/main" id="{F9244125-32D2-492C-7CD3-88853A8E262F}"/>
              </a:ext>
            </a:extLst>
          </p:cNvPr>
          <p:cNvSpPr txBox="1"/>
          <p:nvPr/>
        </p:nvSpPr>
        <p:spPr>
          <a:xfrm>
            <a:off x="304800" y="604520"/>
            <a:ext cx="4057521" cy="2062103"/>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2015</a:t>
            </a:r>
          </a:p>
          <a:p>
            <a:r>
              <a:rPr lang="en-US" sz="3200" b="1" dirty="0">
                <a:latin typeface="Arial" panose="020B0604020202020204" pitchFamily="34" charset="0"/>
                <a:cs typeface="Arial" panose="020B0604020202020204" pitchFamily="34" charset="0"/>
              </a:rPr>
              <a:t>ZONTA</a:t>
            </a:r>
          </a:p>
          <a:p>
            <a:r>
              <a:rPr lang="en-US" sz="3200" b="1" dirty="0" err="1">
                <a:latin typeface="Arial" panose="020B0604020202020204" pitchFamily="34" charset="0"/>
                <a:cs typeface="Arial" panose="020B0604020202020204" pitchFamily="34" charset="0"/>
              </a:rPr>
              <a:t>Embroided</a:t>
            </a:r>
            <a:r>
              <a:rPr lang="en-US" sz="3200" b="1" dirty="0">
                <a:latin typeface="Arial" panose="020B0604020202020204" pitchFamily="34" charset="0"/>
                <a:cs typeface="Arial" panose="020B0604020202020204" pitchFamily="34" charset="0"/>
              </a:rPr>
              <a:t> by</a:t>
            </a:r>
          </a:p>
          <a:p>
            <a:r>
              <a:rPr lang="en-US" sz="3200" b="1" dirty="0">
                <a:latin typeface="Arial" panose="020B0604020202020204" pitchFamily="34" charset="0"/>
                <a:cs typeface="Arial" panose="020B0604020202020204" pitchFamily="34" charset="0"/>
              </a:rPr>
              <a:t>Kay Hawkins Everly</a:t>
            </a:r>
          </a:p>
        </p:txBody>
      </p:sp>
      <p:pic>
        <p:nvPicPr>
          <p:cNvPr id="2050" name="Picture 2" descr="No photo description available.">
            <a:extLst>
              <a:ext uri="{FF2B5EF4-FFF2-40B4-BE49-F238E27FC236}">
                <a16:creationId xmlns:a16="http://schemas.microsoft.com/office/drawing/2014/main" id="{8D2AC0F7-F1BE-833E-0FB5-588C0A37FA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6165" y="0"/>
            <a:ext cx="602615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87D2270-4AE5-D0A4-91B2-D7ABD3154213}"/>
              </a:ext>
            </a:extLst>
          </p:cNvPr>
          <p:cNvSpPr txBox="1"/>
          <p:nvPr/>
        </p:nvSpPr>
        <p:spPr>
          <a:xfrm>
            <a:off x="3515360" y="142241"/>
            <a:ext cx="5334000" cy="1569660"/>
          </a:xfrm>
          <a:prstGeom prst="rect">
            <a:avLst/>
          </a:prstGeom>
          <a:noFill/>
        </p:spPr>
        <p:txBody>
          <a:bodyPr wrap="square" rtlCol="0">
            <a:spAutoFit/>
          </a:bodyPr>
          <a:lstStyle/>
          <a:p>
            <a:pPr marL="342900" indent="-342900">
              <a:buAutoNum type="arabicPlain" startAt="2026"/>
            </a:pPr>
            <a:r>
              <a:rPr lang="en-US" sz="3200" b="1" dirty="0">
                <a:latin typeface="Arial" panose="020B0604020202020204" pitchFamily="34" charset="0"/>
                <a:cs typeface="Arial" panose="020B0604020202020204" pitchFamily="34" charset="0"/>
              </a:rPr>
              <a:t> Kay Hawkins Everly</a:t>
            </a:r>
          </a:p>
          <a:p>
            <a:r>
              <a:rPr lang="en-US" sz="3200" b="1" dirty="0"/>
              <a:t>Making 6 hand towels for our 100</a:t>
            </a:r>
            <a:r>
              <a:rPr lang="en-US" sz="3200" b="1" baseline="30000" dirty="0"/>
              <a:t>th</a:t>
            </a:r>
            <a:r>
              <a:rPr lang="en-US" sz="3200" b="1" dirty="0"/>
              <a:t> Raffle</a:t>
            </a:r>
          </a:p>
        </p:txBody>
      </p:sp>
    </p:spTree>
    <p:extLst>
      <p:ext uri="{BB962C8B-B14F-4D97-AF65-F5344CB8AC3E}">
        <p14:creationId xmlns:p14="http://schemas.microsoft.com/office/powerpoint/2010/main" val="2240091505"/>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No photo description available.">
            <a:extLst>
              <a:ext uri="{FF2B5EF4-FFF2-40B4-BE49-F238E27FC236}">
                <a16:creationId xmlns:a16="http://schemas.microsoft.com/office/drawing/2014/main" id="{14518504-6756-2A51-16B6-124F9FD1B8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18021" y="126440"/>
            <a:ext cx="4845255" cy="64603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199D9A6-E272-E36B-8EF5-7EC927963072}"/>
              </a:ext>
            </a:extLst>
          </p:cNvPr>
          <p:cNvSpPr txBox="1"/>
          <p:nvPr/>
        </p:nvSpPr>
        <p:spPr>
          <a:xfrm>
            <a:off x="7006497" y="4646894"/>
            <a:ext cx="4668302" cy="4169332"/>
          </a:xfrm>
          <a:prstGeom prst="rect">
            <a:avLst/>
          </a:prstGeom>
        </p:spPr>
        <p:txBody>
          <a:bodyPr vert="horz" lIns="91440" tIns="45720" rIns="91440" bIns="45720" rtlCol="0" anchor="t">
            <a:normAutofit/>
          </a:bodyPr>
          <a:lstStyle/>
          <a:p>
            <a:pPr defTabSz="914400">
              <a:lnSpc>
                <a:spcPct val="90000"/>
              </a:lnSpc>
              <a:spcAft>
                <a:spcPts val="600"/>
              </a:spcAft>
            </a:pPr>
            <a:r>
              <a:rPr lang="en-US" sz="2000" b="1" dirty="0"/>
              <a:t>ZONTA Maidens 2023</a:t>
            </a:r>
          </a:p>
          <a:p>
            <a:pPr defTabSz="914400">
              <a:lnSpc>
                <a:spcPct val="90000"/>
              </a:lnSpc>
              <a:spcAft>
                <a:spcPts val="600"/>
              </a:spcAft>
            </a:pPr>
            <a:r>
              <a:rPr lang="en-US" sz="2000" b="1" dirty="0"/>
              <a:t>Arleta Edwards, Patty </a:t>
            </a:r>
            <a:r>
              <a:rPr lang="en-US" sz="2000" b="1" dirty="0" err="1"/>
              <a:t>Sielert</a:t>
            </a:r>
            <a:r>
              <a:rPr lang="en-US" sz="2000" b="1" dirty="0"/>
              <a:t> Harkin, </a:t>
            </a:r>
          </a:p>
          <a:p>
            <a:pPr defTabSz="914400">
              <a:lnSpc>
                <a:spcPct val="90000"/>
              </a:lnSpc>
              <a:spcAft>
                <a:spcPts val="600"/>
              </a:spcAft>
            </a:pPr>
            <a:r>
              <a:rPr lang="en-US" sz="2000" b="1" dirty="0"/>
              <a:t>Kathye Hill Osborne, Kim Fields-Haley</a:t>
            </a:r>
          </a:p>
        </p:txBody>
      </p:sp>
      <p:pic>
        <p:nvPicPr>
          <p:cNvPr id="4" name="Picture 3">
            <a:extLst>
              <a:ext uri="{FF2B5EF4-FFF2-40B4-BE49-F238E27FC236}">
                <a16:creationId xmlns:a16="http://schemas.microsoft.com/office/drawing/2014/main" id="{5BE25E86-2A24-17D5-799F-D62664B17B18}"/>
              </a:ext>
            </a:extLst>
          </p:cNvPr>
          <p:cNvPicPr>
            <a:picLocks noChangeAspect="1"/>
          </p:cNvPicPr>
          <p:nvPr/>
        </p:nvPicPr>
        <p:blipFill>
          <a:blip r:embed="rId3"/>
          <a:stretch>
            <a:fillRect/>
          </a:stretch>
        </p:blipFill>
        <p:spPr>
          <a:xfrm>
            <a:off x="1425164" y="2361600"/>
            <a:ext cx="5166422" cy="3887730"/>
          </a:xfrm>
          <a:prstGeom prst="rect">
            <a:avLst/>
          </a:prstGeom>
        </p:spPr>
      </p:pic>
      <p:grpSp>
        <p:nvGrpSpPr>
          <p:cNvPr id="10" name="Group 9">
            <a:extLst>
              <a:ext uri="{FF2B5EF4-FFF2-40B4-BE49-F238E27FC236}">
                <a16:creationId xmlns:a16="http://schemas.microsoft.com/office/drawing/2014/main" id="{50A0A18D-98B4-40E5-4078-A318C95547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1" name="Rectangle 10">
              <a:extLst>
                <a:ext uri="{FF2B5EF4-FFF2-40B4-BE49-F238E27FC236}">
                  <a16:creationId xmlns:a16="http://schemas.microsoft.com/office/drawing/2014/main" id="{B102A9A7-35A0-25BE-8907-0AB62C454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8BDF14-9776-769C-B15E-E2D6BA4DC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building with a tower and a sign&#10;&#10;AI-generated content may be incorrect.">
            <a:extLst>
              <a:ext uri="{FF2B5EF4-FFF2-40B4-BE49-F238E27FC236}">
                <a16:creationId xmlns:a16="http://schemas.microsoft.com/office/drawing/2014/main" id="{AD819559-7C05-213C-35F7-41A48027290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08239" y="387958"/>
            <a:ext cx="5269039" cy="2968652"/>
          </a:xfrm>
          <a:prstGeom prst="rect">
            <a:avLst/>
          </a:prstGeom>
        </p:spPr>
      </p:pic>
    </p:spTree>
    <p:extLst>
      <p:ext uri="{BB962C8B-B14F-4D97-AF65-F5344CB8AC3E}">
        <p14:creationId xmlns:p14="http://schemas.microsoft.com/office/powerpoint/2010/main" val="307295192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No photo description available.">
            <a:extLst>
              <a:ext uri="{FF2B5EF4-FFF2-40B4-BE49-F238E27FC236}">
                <a16:creationId xmlns:a16="http://schemas.microsoft.com/office/drawing/2014/main" id="{6192AAB4-64AE-7826-5D32-7516C13E18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882" r="-1" b="15073"/>
          <a:stretch>
            <a:fillRect/>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No photo description available.">
            <a:extLst>
              <a:ext uri="{FF2B5EF4-FFF2-40B4-BE49-F238E27FC236}">
                <a16:creationId xmlns:a16="http://schemas.microsoft.com/office/drawing/2014/main" id="{5C9A9669-3B1D-ECFF-BFCC-B05950987F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5782" r="1" b="2875"/>
          <a:stretch>
            <a:fillRect/>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5D89521-B571-E04E-CACF-1D65537E994B}"/>
              </a:ext>
            </a:extLst>
          </p:cNvPr>
          <p:cNvPicPr>
            <a:picLocks noChangeAspect="1"/>
          </p:cNvPicPr>
          <p:nvPr/>
        </p:nvPicPr>
        <p:blipFill>
          <a:blip r:embed="rId4"/>
          <a:srcRect l="4731" r="3966" b="-3"/>
          <a:stretch>
            <a:fillRect/>
          </a:stretch>
        </p:blipFill>
        <p:spPr>
          <a:xfrm>
            <a:off x="7458302" y="-22547"/>
            <a:ext cx="3809132" cy="3139531"/>
          </a:xfrm>
          <a:prstGeom prst="rect">
            <a:avLst/>
          </a:prstGeom>
        </p:spPr>
      </p:pic>
      <p:pic>
        <p:nvPicPr>
          <p:cNvPr id="5" name="Picture 4">
            <a:extLst>
              <a:ext uri="{FF2B5EF4-FFF2-40B4-BE49-F238E27FC236}">
                <a16:creationId xmlns:a16="http://schemas.microsoft.com/office/drawing/2014/main" id="{68E0D565-B7C5-9D06-8C2B-DF3BD279B75E}"/>
              </a:ext>
            </a:extLst>
          </p:cNvPr>
          <p:cNvPicPr>
            <a:picLocks noChangeAspect="1"/>
          </p:cNvPicPr>
          <p:nvPr/>
        </p:nvPicPr>
        <p:blipFill>
          <a:blip r:embed="rId5"/>
          <a:srcRect t="1371" b="24435"/>
          <a:stretch>
            <a:fillRect/>
          </a:stretch>
        </p:blipFill>
        <p:spPr>
          <a:xfrm>
            <a:off x="1" y="4065775"/>
            <a:ext cx="5001186" cy="2792224"/>
          </a:xfrm>
          <a:prstGeom prst="rect">
            <a:avLst/>
          </a:prstGeom>
        </p:spPr>
      </p:pic>
      <p:sp>
        <p:nvSpPr>
          <p:cNvPr id="3086" name="Rectangle 3085">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4EFAB1-1C9E-1E24-2785-7D29705A7C5C}"/>
              </a:ext>
            </a:extLst>
          </p:cNvPr>
          <p:cNvSpPr txBox="1"/>
          <p:nvPr/>
        </p:nvSpPr>
        <p:spPr>
          <a:xfrm>
            <a:off x="3810" y="403860"/>
            <a:ext cx="2323072" cy="584775"/>
          </a:xfrm>
          <a:prstGeom prst="rect">
            <a:avLst/>
          </a:prstGeom>
          <a:noFill/>
        </p:spPr>
        <p:txBody>
          <a:bodyPr wrap="none" rtlCol="0">
            <a:spAutoFit/>
          </a:bodyPr>
          <a:lstStyle/>
          <a:p>
            <a:r>
              <a:rPr lang="en-US" sz="3200" b="1" dirty="0">
                <a:latin typeface="Arial" panose="020B0604020202020204" pitchFamily="34" charset="0"/>
                <a:cs typeface="Arial" panose="020B0604020202020204" pitchFamily="34" charset="0"/>
              </a:rPr>
              <a:t>Zonta 2023</a:t>
            </a:r>
          </a:p>
        </p:txBody>
      </p:sp>
    </p:spTree>
    <p:extLst>
      <p:ext uri="{BB962C8B-B14F-4D97-AF65-F5344CB8AC3E}">
        <p14:creationId xmlns:p14="http://schemas.microsoft.com/office/powerpoint/2010/main" val="42263761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No photo description available.">
            <a:extLst>
              <a:ext uri="{FF2B5EF4-FFF2-40B4-BE49-F238E27FC236}">
                <a16:creationId xmlns:a16="http://schemas.microsoft.com/office/drawing/2014/main" id="{130B04D6-56AB-C10A-25E4-1F4D1985E9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417" b="44403"/>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2823009-C0B2-ADD0-19DF-91C16FFD7F49}"/>
              </a:ext>
            </a:extLst>
          </p:cNvPr>
          <p:cNvSpPr txBox="1"/>
          <p:nvPr/>
        </p:nvSpPr>
        <p:spPr>
          <a:xfrm>
            <a:off x="102870" y="1607820"/>
            <a:ext cx="11854720" cy="1015663"/>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ZONTA 2023 </a:t>
            </a:r>
          </a:p>
          <a:p>
            <a:r>
              <a:rPr lang="en-US" sz="2000" b="1" dirty="0">
                <a:latin typeface="Arial" panose="020B0604020202020204" pitchFamily="34" charset="0"/>
                <a:cs typeface="Arial" panose="020B0604020202020204" pitchFamily="34" charset="0"/>
              </a:rPr>
              <a:t>Ginny </a:t>
            </a:r>
            <a:r>
              <a:rPr lang="en-US" sz="2000" b="1" dirty="0" err="1">
                <a:latin typeface="Arial" panose="020B0604020202020204" pitchFamily="34" charset="0"/>
                <a:cs typeface="Arial" panose="020B0604020202020204" pitchFamily="34" charset="0"/>
              </a:rPr>
              <a:t>Sielert</a:t>
            </a:r>
            <a:r>
              <a:rPr lang="en-US" sz="2000" b="1" dirty="0">
                <a:latin typeface="Arial" panose="020B0604020202020204" pitchFamily="34" charset="0"/>
                <a:cs typeface="Arial" panose="020B0604020202020204" pitchFamily="34" charset="0"/>
              </a:rPr>
              <a:t>, Denise Bernard, Kim Fields-Haley, Patty </a:t>
            </a:r>
            <a:r>
              <a:rPr lang="en-US" sz="2000" b="1" dirty="0" err="1">
                <a:latin typeface="Arial" panose="020B0604020202020204" pitchFamily="34" charset="0"/>
                <a:cs typeface="Arial" panose="020B0604020202020204" pitchFamily="34" charset="0"/>
              </a:rPr>
              <a:t>Sielert</a:t>
            </a:r>
            <a:r>
              <a:rPr lang="en-US" sz="2000" b="1" dirty="0">
                <a:latin typeface="Arial" panose="020B0604020202020204" pitchFamily="34" charset="0"/>
                <a:cs typeface="Arial" panose="020B0604020202020204" pitchFamily="34" charset="0"/>
              </a:rPr>
              <a:t> Harkin, Nancy Nash Heap, Claudia</a:t>
            </a:r>
          </a:p>
          <a:p>
            <a:r>
              <a:rPr lang="en-US" sz="2000" b="1" dirty="0">
                <a:latin typeface="Arial" panose="020B0604020202020204" pitchFamily="34" charset="0"/>
                <a:cs typeface="Arial" panose="020B0604020202020204" pitchFamily="34" charset="0"/>
              </a:rPr>
              <a:t>Nichols Evans, Debbie Miles</a:t>
            </a:r>
          </a:p>
        </p:txBody>
      </p:sp>
    </p:spTree>
    <p:extLst>
      <p:ext uri="{BB962C8B-B14F-4D97-AF65-F5344CB8AC3E}">
        <p14:creationId xmlns:p14="http://schemas.microsoft.com/office/powerpoint/2010/main" val="353846043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photo description available.">
            <a:extLst>
              <a:ext uri="{FF2B5EF4-FFF2-40B4-BE49-F238E27FC236}">
                <a16:creationId xmlns:a16="http://schemas.microsoft.com/office/drawing/2014/main" id="{10AAEB01-BC82-BDF2-158E-FE9F7F194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7B8CBB6-9AF5-DB9A-0F27-F6810887ED8A}"/>
              </a:ext>
            </a:extLst>
          </p:cNvPr>
          <p:cNvSpPr txBox="1"/>
          <p:nvPr/>
        </p:nvSpPr>
        <p:spPr>
          <a:xfrm>
            <a:off x="2061210" y="266700"/>
            <a:ext cx="7546425" cy="2062103"/>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ZONTA Maidens at General Assembly</a:t>
            </a:r>
          </a:p>
          <a:p>
            <a:r>
              <a:rPr lang="en-US" sz="3200" b="1" dirty="0">
                <a:solidFill>
                  <a:schemeClr val="bg1"/>
                </a:solidFill>
                <a:latin typeface="Arial" panose="020B0604020202020204" pitchFamily="34" charset="0"/>
                <a:cs typeface="Arial" panose="020B0604020202020204" pitchFamily="34" charset="0"/>
              </a:rPr>
              <a:t>July 14, 2025</a:t>
            </a:r>
          </a:p>
          <a:p>
            <a:r>
              <a:rPr lang="en-US" sz="3200" b="1" dirty="0">
                <a:solidFill>
                  <a:schemeClr val="bg1"/>
                </a:solidFill>
                <a:latin typeface="Arial" panose="020B0604020202020204" pitchFamily="34" charset="0"/>
                <a:cs typeface="Arial" panose="020B0604020202020204" pitchFamily="34" charset="0"/>
              </a:rPr>
              <a:t>Ruth Ann Bates, Kirby Hughes Marks,</a:t>
            </a:r>
          </a:p>
          <a:p>
            <a:r>
              <a:rPr lang="en-US" sz="3200" b="1" dirty="0">
                <a:solidFill>
                  <a:schemeClr val="bg1"/>
                </a:solidFill>
                <a:latin typeface="Arial" panose="020B0604020202020204" pitchFamily="34" charset="0"/>
                <a:cs typeface="Arial" panose="020B0604020202020204" pitchFamily="34" charset="0"/>
              </a:rPr>
              <a:t>Kim Fields-Haley</a:t>
            </a:r>
          </a:p>
        </p:txBody>
      </p:sp>
    </p:spTree>
    <p:extLst>
      <p:ext uri="{BB962C8B-B14F-4D97-AF65-F5344CB8AC3E}">
        <p14:creationId xmlns:p14="http://schemas.microsoft.com/office/powerpoint/2010/main" val="215464494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427B31A-43A0-5E1E-B814-6357D568A6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9080" y="9842"/>
            <a:ext cx="3048000" cy="3800475"/>
          </a:xfrm>
          <a:prstGeom prst="rect">
            <a:avLst/>
          </a:prstGeom>
        </p:spPr>
      </p:pic>
      <p:pic>
        <p:nvPicPr>
          <p:cNvPr id="6" name="Picture 5" descr="A building with a tree in front of it&#10;&#10;AI-generated content may be incorrect.">
            <a:extLst>
              <a:ext uri="{FF2B5EF4-FFF2-40B4-BE49-F238E27FC236}">
                <a16:creationId xmlns:a16="http://schemas.microsoft.com/office/drawing/2014/main" id="{81433E29-1BF5-2FCA-5E1B-E727E4DA7F3F}"/>
              </a:ext>
            </a:extLst>
          </p:cNvPr>
          <p:cNvPicPr>
            <a:picLocks noChangeAspect="1"/>
          </p:cNvPicPr>
          <p:nvPr/>
        </p:nvPicPr>
        <p:blipFill>
          <a:blip r:embed="rId3">
            <a:extLst>
              <a:ext uri="{28A0092B-C50C-407E-A947-70E740481C1C}">
                <a14:useLocalDpi xmlns:a14="http://schemas.microsoft.com/office/drawing/2010/main" val="0"/>
              </a:ext>
            </a:extLst>
          </a:blip>
          <a:srcRect l="-424" t="7389" r="424" b="9784"/>
          <a:stretch>
            <a:fillRect/>
          </a:stretch>
        </p:blipFill>
        <p:spPr>
          <a:xfrm rot="5400000">
            <a:off x="-788870" y="3931082"/>
            <a:ext cx="4077394" cy="2532901"/>
          </a:xfrm>
          <a:prstGeom prst="rect">
            <a:avLst/>
          </a:prstGeom>
        </p:spPr>
      </p:pic>
      <p:sp>
        <p:nvSpPr>
          <p:cNvPr id="2" name="TextBox 1">
            <a:extLst>
              <a:ext uri="{FF2B5EF4-FFF2-40B4-BE49-F238E27FC236}">
                <a16:creationId xmlns:a16="http://schemas.microsoft.com/office/drawing/2014/main" id="{35B0E672-C5A5-3879-65DE-B933E64DA070}"/>
              </a:ext>
            </a:extLst>
          </p:cNvPr>
          <p:cNvSpPr txBox="1"/>
          <p:nvPr/>
        </p:nvSpPr>
        <p:spPr>
          <a:xfrm>
            <a:off x="1972535" y="856210"/>
            <a:ext cx="8016938" cy="5693866"/>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In reverence we stand and declare to the land</a:t>
            </a:r>
          </a:p>
          <a:p>
            <a:r>
              <a:rPr lang="en-US" sz="2800" b="1" dirty="0">
                <a:latin typeface="Arial" panose="020B0604020202020204" pitchFamily="34" charset="0"/>
                <a:cs typeface="Arial" panose="020B0604020202020204" pitchFamily="34" charset="0"/>
              </a:rPr>
              <a:t>          The Glory of our Phillips U.</a:t>
            </a:r>
          </a:p>
          <a:p>
            <a:r>
              <a:rPr lang="en-US" sz="2800" b="1" dirty="0">
                <a:latin typeface="Arial" panose="020B0604020202020204" pitchFamily="34" charset="0"/>
                <a:cs typeface="Arial" panose="020B0604020202020204" pitchFamily="34" charset="0"/>
              </a:rPr>
              <a:t>Her banner unfurl and her challenge we hurl,</a:t>
            </a:r>
          </a:p>
          <a:p>
            <a:r>
              <a:rPr lang="en-US" sz="2800" b="1" dirty="0">
                <a:latin typeface="Arial" panose="020B0604020202020204" pitchFamily="34" charset="0"/>
                <a:cs typeface="Arial" panose="020B0604020202020204" pitchFamily="34" charset="0"/>
              </a:rPr>
              <a:t>          Calling the loyal and true.</a:t>
            </a:r>
          </a:p>
          <a:p>
            <a:r>
              <a:rPr lang="en-US" sz="2800" b="1" dirty="0">
                <a:latin typeface="Arial" panose="020B0604020202020204" pitchFamily="34" charset="0"/>
                <a:cs typeface="Arial" panose="020B0604020202020204" pitchFamily="34" charset="0"/>
              </a:rPr>
              <a:t>Those who have conquered stand ready to do</a:t>
            </a:r>
          </a:p>
          <a:p>
            <a:r>
              <a:rPr lang="en-US" sz="2800" b="1" dirty="0">
                <a:latin typeface="Arial" panose="020B0604020202020204" pitchFamily="34" charset="0"/>
                <a:cs typeface="Arial" panose="020B0604020202020204" pitchFamily="34" charset="0"/>
              </a:rPr>
              <a:t>          Tribute to our Phillips U.</a:t>
            </a:r>
          </a:p>
          <a:p>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                 Alma Mater, Alma Mater</a:t>
            </a:r>
          </a:p>
          <a:p>
            <a:r>
              <a:rPr lang="en-US" sz="2800" b="1" dirty="0">
                <a:latin typeface="Arial" panose="020B0604020202020204" pitchFamily="34" charset="0"/>
                <a:cs typeface="Arial" panose="020B0604020202020204" pitchFamily="34" charset="0"/>
              </a:rPr>
              <a:t>        Hail to Thee for who honor we’ll be</a:t>
            </a:r>
          </a:p>
          <a:p>
            <a:r>
              <a:rPr lang="en-US" sz="2800" b="1" dirty="0">
                <a:latin typeface="Arial" panose="020B0604020202020204" pitchFamily="34" charset="0"/>
                <a:cs typeface="Arial" panose="020B0604020202020204" pitchFamily="34" charset="0"/>
              </a:rPr>
              <a:t>                         Ever faithful;</a:t>
            </a:r>
          </a:p>
          <a:p>
            <a:r>
              <a:rPr lang="en-US" sz="2800" b="1" dirty="0">
                <a:latin typeface="Arial" panose="020B0604020202020204" pitchFamily="34" charset="0"/>
                <a:cs typeface="Arial" panose="020B0604020202020204" pitchFamily="34" charset="0"/>
              </a:rPr>
              <a:t>                 Alma Mater, Alma Mater,</a:t>
            </a:r>
          </a:p>
          <a:p>
            <a:r>
              <a:rPr lang="en-US" sz="2800" b="1" dirty="0">
                <a:latin typeface="Arial" panose="020B0604020202020204" pitchFamily="34" charset="0"/>
                <a:cs typeface="Arial" panose="020B0604020202020204" pitchFamily="34" charset="0"/>
              </a:rPr>
              <a:t>        May we be worthy and hold ever high</a:t>
            </a:r>
          </a:p>
          <a:p>
            <a:r>
              <a:rPr lang="en-US" sz="2800" b="1" dirty="0">
                <a:latin typeface="Arial" panose="020B0604020202020204" pitchFamily="34" charset="0"/>
                <a:cs typeface="Arial" panose="020B0604020202020204" pitchFamily="34" charset="0"/>
              </a:rPr>
              <a:t>           The standards of our Phillips U.</a:t>
            </a:r>
          </a:p>
        </p:txBody>
      </p:sp>
      <p:sp>
        <p:nvSpPr>
          <p:cNvPr id="3" name="TextBox 2">
            <a:extLst>
              <a:ext uri="{FF2B5EF4-FFF2-40B4-BE49-F238E27FC236}">
                <a16:creationId xmlns:a16="http://schemas.microsoft.com/office/drawing/2014/main" id="{31A7AAE8-0E98-0EA7-3C35-C10EBF4588F2}"/>
              </a:ext>
            </a:extLst>
          </p:cNvPr>
          <p:cNvSpPr txBox="1"/>
          <p:nvPr/>
        </p:nvSpPr>
        <p:spPr>
          <a:xfrm>
            <a:off x="394854" y="257695"/>
            <a:ext cx="9896748"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1934 Lyrics by Dr. “Joe” Eugene Rector             1934 Music by Elizabeth Cleaver Rickford</a:t>
            </a:r>
          </a:p>
        </p:txBody>
      </p:sp>
      <p:sp>
        <p:nvSpPr>
          <p:cNvPr id="4" name="AutoShape 2" descr="Image preview">
            <a:extLst>
              <a:ext uri="{FF2B5EF4-FFF2-40B4-BE49-F238E27FC236}">
                <a16:creationId xmlns:a16="http://schemas.microsoft.com/office/drawing/2014/main" id="{E3C56A1F-1E0F-4980-B7F3-82639C4482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372839910"/>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99A13A-2CA0-16D8-8358-D74DEF011881}"/>
              </a:ext>
            </a:extLst>
          </p:cNvPr>
          <p:cNvPicPr>
            <a:picLocks noChangeAspect="1"/>
          </p:cNvPicPr>
          <p:nvPr/>
        </p:nvPicPr>
        <p:blipFill>
          <a:blip r:embed="rId2"/>
          <a:stretch>
            <a:fillRect/>
          </a:stretch>
        </p:blipFill>
        <p:spPr>
          <a:xfrm>
            <a:off x="498219" y="0"/>
            <a:ext cx="5000955" cy="6858000"/>
          </a:xfrm>
          <a:prstGeom prst="rect">
            <a:avLst/>
          </a:prstGeom>
        </p:spPr>
      </p:pic>
      <p:pic>
        <p:nvPicPr>
          <p:cNvPr id="1026" name="Picture 2" descr="May be a doodle of ‎text that says '‎PHILLIPS UNIVERSITY اأو TRUTH HOPE 50 OF THE WORLD‎'‎">
            <a:extLst>
              <a:ext uri="{FF2B5EF4-FFF2-40B4-BE49-F238E27FC236}">
                <a16:creationId xmlns:a16="http://schemas.microsoft.com/office/drawing/2014/main" id="{6A3FB119-838B-A71B-BF5A-35A144BAA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5457"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8503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ece of paper with text&#10;&#10;AI-generated content may be incorrect.">
            <a:extLst>
              <a:ext uri="{FF2B5EF4-FFF2-40B4-BE49-F238E27FC236}">
                <a16:creationId xmlns:a16="http://schemas.microsoft.com/office/drawing/2014/main" id="{AF42E271-1620-AC22-5F5F-F9B377F0BCB6}"/>
              </a:ext>
            </a:extLst>
          </p:cNvPr>
          <p:cNvPicPr>
            <a:picLocks noChangeAspect="1"/>
          </p:cNvPicPr>
          <p:nvPr/>
        </p:nvPicPr>
        <p:blipFill>
          <a:blip r:embed="rId2">
            <a:extLst>
              <a:ext uri="{28A0092B-C50C-407E-A947-70E740481C1C}">
                <a14:useLocalDpi xmlns:a14="http://schemas.microsoft.com/office/drawing/2010/main" val="0"/>
              </a:ext>
            </a:extLst>
          </a:blip>
          <a:srcRect l="6901" t="10346" r="7717" b="1948"/>
          <a:stretch>
            <a:fillRect/>
          </a:stretch>
        </p:blipFill>
        <p:spPr>
          <a:xfrm rot="16200000">
            <a:off x="3694551" y="-694390"/>
            <a:ext cx="5007204" cy="6858000"/>
          </a:xfrm>
          <a:prstGeom prst="rect">
            <a:avLst/>
          </a:prstGeom>
        </p:spPr>
      </p:pic>
      <p:pic>
        <p:nvPicPr>
          <p:cNvPr id="4" name="Picture 3" descr="A close up of a book&#10;&#10;AI-generated content may be incorrect.">
            <a:extLst>
              <a:ext uri="{FF2B5EF4-FFF2-40B4-BE49-F238E27FC236}">
                <a16:creationId xmlns:a16="http://schemas.microsoft.com/office/drawing/2014/main" id="{B5DDAA1E-3253-71E2-43BA-09C53B648F30}"/>
              </a:ext>
            </a:extLst>
          </p:cNvPr>
          <p:cNvPicPr>
            <a:picLocks noChangeAspect="1"/>
          </p:cNvPicPr>
          <p:nvPr/>
        </p:nvPicPr>
        <p:blipFill>
          <a:blip r:embed="rId3">
            <a:extLst>
              <a:ext uri="{28A0092B-C50C-407E-A947-70E740481C1C}">
                <a14:useLocalDpi xmlns:a14="http://schemas.microsoft.com/office/drawing/2010/main" val="0"/>
              </a:ext>
            </a:extLst>
          </a:blip>
          <a:srcRect l="5262" t="-1196" r="63549" b="1196"/>
          <a:stretch>
            <a:fillRect/>
          </a:stretch>
        </p:blipFill>
        <p:spPr>
          <a:xfrm rot="16200000">
            <a:off x="5335571" y="2449723"/>
            <a:ext cx="1627111" cy="6956052"/>
          </a:xfrm>
          <a:prstGeom prst="rect">
            <a:avLst/>
          </a:prstGeom>
        </p:spPr>
      </p:pic>
      <p:pic>
        <p:nvPicPr>
          <p:cNvPr id="12" name="Graphic 11" descr="Music notes with solid fill">
            <a:extLst>
              <a:ext uri="{FF2B5EF4-FFF2-40B4-BE49-F238E27FC236}">
                <a16:creationId xmlns:a16="http://schemas.microsoft.com/office/drawing/2014/main" id="{6D8ACD1E-2813-1845-6F1F-1251F023D7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21744" y="4062512"/>
            <a:ext cx="914400" cy="914400"/>
          </a:xfrm>
          <a:prstGeom prst="rect">
            <a:avLst/>
          </a:prstGeom>
        </p:spPr>
      </p:pic>
      <p:pic>
        <p:nvPicPr>
          <p:cNvPr id="14" name="Graphic 13" descr="Music with solid fill">
            <a:extLst>
              <a:ext uri="{FF2B5EF4-FFF2-40B4-BE49-F238E27FC236}">
                <a16:creationId xmlns:a16="http://schemas.microsoft.com/office/drawing/2014/main" id="{AA3678D3-9DF9-B9DD-C7B5-84B10FF9784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31285" y="696074"/>
            <a:ext cx="914400" cy="914400"/>
          </a:xfrm>
          <a:prstGeom prst="rect">
            <a:avLst/>
          </a:prstGeom>
        </p:spPr>
      </p:pic>
      <p:pic>
        <p:nvPicPr>
          <p:cNvPr id="16" name="Graphic 15" descr="Music outline">
            <a:extLst>
              <a:ext uri="{FF2B5EF4-FFF2-40B4-BE49-F238E27FC236}">
                <a16:creationId xmlns:a16="http://schemas.microsoft.com/office/drawing/2014/main" id="{B561B5DC-CD23-D04E-4A1A-685A4872D70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100040" y="1430044"/>
            <a:ext cx="914400" cy="914400"/>
          </a:xfrm>
          <a:prstGeom prst="rect">
            <a:avLst/>
          </a:prstGeom>
        </p:spPr>
      </p:pic>
      <p:pic>
        <p:nvPicPr>
          <p:cNvPr id="18" name="Picture 17" descr="A teepee in the woods&#10;&#10;AI-generated content may be incorrect.">
            <a:extLst>
              <a:ext uri="{FF2B5EF4-FFF2-40B4-BE49-F238E27FC236}">
                <a16:creationId xmlns:a16="http://schemas.microsoft.com/office/drawing/2014/main" id="{B447D4D1-9932-4007-DB51-95A048BDB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56151" y="3698604"/>
            <a:ext cx="2520239" cy="3360318"/>
          </a:xfrm>
          <a:prstGeom prst="rect">
            <a:avLst/>
          </a:prstGeom>
        </p:spPr>
      </p:pic>
    </p:spTree>
    <p:extLst>
      <p:ext uri="{BB962C8B-B14F-4D97-AF65-F5344CB8AC3E}">
        <p14:creationId xmlns:p14="http://schemas.microsoft.com/office/powerpoint/2010/main" val="66403947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ZONTA-video">
            <a:hlinkClick r:id="" action="ppaction://media"/>
            <a:extLst>
              <a:ext uri="{FF2B5EF4-FFF2-40B4-BE49-F238E27FC236}">
                <a16:creationId xmlns:a16="http://schemas.microsoft.com/office/drawing/2014/main" id="{49BE846C-6ECF-C266-CA32-182470E1522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81500" y="381000"/>
            <a:ext cx="3429000" cy="6096000"/>
          </a:xfrm>
          <a:prstGeom prst="rect">
            <a:avLst/>
          </a:prstGeom>
        </p:spPr>
      </p:pic>
    </p:spTree>
    <p:extLst>
      <p:ext uri="{BB962C8B-B14F-4D97-AF65-F5344CB8AC3E}">
        <p14:creationId xmlns:p14="http://schemas.microsoft.com/office/powerpoint/2010/main" val="1163152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2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9647</TotalTime>
  <Words>2669</Words>
  <Application>Microsoft Office PowerPoint</Application>
  <PresentationFormat>Widescreen</PresentationFormat>
  <Paragraphs>850</Paragraphs>
  <Slides>142</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142</vt:i4>
      </vt:variant>
    </vt:vector>
  </HeadingPairs>
  <TitlesOfParts>
    <vt:vector size="148" baseType="lpstr">
      <vt:lpstr>Aptos</vt:lpstr>
      <vt:lpstr>Aptos Display</vt:lpstr>
      <vt:lpstr>Arial</vt:lpstr>
      <vt:lpstr>Arial </vt:lpstr>
      <vt:lpstr>Grotesque</vt:lpstr>
      <vt:lpstr>Office Theme</vt:lpstr>
      <vt:lpstr>       Celebrating  100th Anniversary          1926 to 2026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Just Exactly Shaklee Memories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ZONTA Maidens</vt:lpstr>
      <vt:lpstr>PowerPoint Presentation</vt:lpstr>
      <vt:lpstr>PowerPoint Presentation</vt:lpstr>
      <vt:lpstr>PowerPoint Presentation</vt:lpstr>
      <vt:lpstr>ZONTA CLUB SPONSORS</vt:lpstr>
      <vt:lpstr>PowerPoint Presentation</vt:lpstr>
      <vt:lpstr>PowerPoint Presentation</vt:lpstr>
      <vt:lpstr>PowerPoint Presentation</vt:lpstr>
      <vt:lpstr>PowerPoint Presentation</vt:lpstr>
      <vt:lpstr>PowerPoint Presentation</vt:lpstr>
      <vt:lpstr>Lori Stineman Jenny Murphy Kirby Gould Julie Blechar </vt:lpstr>
      <vt:lpstr>PowerPoint Presentation</vt:lpstr>
      <vt:lpstr>PowerPoint Presentation</vt:lpstr>
      <vt:lpstr>2016 – Celebrating  90th ZONTA Reunion</vt:lpstr>
      <vt:lpstr>90th ZONTA Anniversary  2016 Phillips Reunion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Vicky Allen</dc:creator>
  <cp:lastModifiedBy>Vicky Allen</cp:lastModifiedBy>
  <cp:revision>321</cp:revision>
  <dcterms:created xsi:type="dcterms:W3CDTF">2025-06-29T17:27:27Z</dcterms:created>
  <dcterms:modified xsi:type="dcterms:W3CDTF">2026-04-21T13:56:47Z</dcterms:modified>
</cp:coreProperties>
</file>